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3" r:id="rId2"/>
    <p:sldId id="278" r:id="rId3"/>
    <p:sldId id="298" r:id="rId4"/>
    <p:sldId id="258" r:id="rId5"/>
    <p:sldId id="260" r:id="rId6"/>
    <p:sldId id="308" r:id="rId7"/>
    <p:sldId id="309" r:id="rId8"/>
    <p:sldId id="310" r:id="rId9"/>
    <p:sldId id="311" r:id="rId10"/>
    <p:sldId id="313" r:id="rId11"/>
    <p:sldId id="312" r:id="rId12"/>
    <p:sldId id="314" r:id="rId13"/>
    <p:sldId id="262" r:id="rId14"/>
    <p:sldId id="264" r:id="rId15"/>
    <p:sldId id="265" r:id="rId16"/>
    <p:sldId id="266" r:id="rId17"/>
    <p:sldId id="299" r:id="rId18"/>
    <p:sldId id="300" r:id="rId19"/>
    <p:sldId id="267" r:id="rId20"/>
    <p:sldId id="268" r:id="rId21"/>
    <p:sldId id="301" r:id="rId22"/>
    <p:sldId id="302" r:id="rId23"/>
    <p:sldId id="303" r:id="rId24"/>
    <p:sldId id="307" r:id="rId25"/>
    <p:sldId id="304" r:id="rId26"/>
    <p:sldId id="269" r:id="rId27"/>
    <p:sldId id="270" r:id="rId28"/>
    <p:sldId id="271" r:id="rId29"/>
    <p:sldId id="273" r:id="rId30"/>
    <p:sldId id="274" r:id="rId31"/>
    <p:sldId id="275" r:id="rId32"/>
    <p:sldId id="276" r:id="rId33"/>
    <p:sldId id="277"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305" r:id="rId50"/>
    <p:sldId id="306" r:id="rId51"/>
    <p:sldId id="294" r:id="rId52"/>
    <p:sldId id="295" r:id="rId53"/>
    <p:sldId id="29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5515" autoAdjust="0"/>
    <p:restoredTop sz="44982" autoAdjust="0"/>
  </p:normalViewPr>
  <p:slideViewPr>
    <p:cSldViewPr>
      <p:cViewPr varScale="1">
        <p:scale>
          <a:sx n="73" d="100"/>
          <a:sy n="73" d="100"/>
        </p:scale>
        <p:origin x="-10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9B2C24D-CD05-428D-BBFF-572BD365F2F8}" type="datetimeFigureOut">
              <a:rPr lang="en-US" smtClean="0"/>
              <a:pPr/>
              <a:t>6/15/2020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2E2425D-58C4-4069-A0AB-07D630A2FA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2C24D-CD05-428D-BBFF-572BD365F2F8}"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2425D-58C4-4069-A0AB-07D630A2FA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2C24D-CD05-428D-BBFF-572BD365F2F8}"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2425D-58C4-4069-A0AB-07D630A2FA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2C24D-CD05-428D-BBFF-572BD365F2F8}"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2425D-58C4-4069-A0AB-07D630A2FA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B2C24D-CD05-428D-BBFF-572BD365F2F8}"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2425D-58C4-4069-A0AB-07D630A2FA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B2C24D-CD05-428D-BBFF-572BD365F2F8}"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2425D-58C4-4069-A0AB-07D630A2FA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B2C24D-CD05-428D-BBFF-572BD365F2F8}"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2425D-58C4-4069-A0AB-07D630A2FA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B2C24D-CD05-428D-BBFF-572BD365F2F8}"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E2425D-58C4-4069-A0AB-07D630A2FA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C24D-CD05-428D-BBFF-572BD365F2F8}"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E2425D-58C4-4069-A0AB-07D630A2FA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B2C24D-CD05-428D-BBFF-572BD365F2F8}"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2425D-58C4-4069-A0AB-07D630A2FA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B2C24D-CD05-428D-BBFF-572BD365F2F8}"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2E2425D-58C4-4069-A0AB-07D630A2FAB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B2C24D-CD05-428D-BBFF-572BD365F2F8}" type="datetimeFigureOut">
              <a:rPr lang="en-US" smtClean="0"/>
              <a:pPr/>
              <a:t>6/15/2020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E2425D-58C4-4069-A0AB-07D630A2FAB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ncbi.nlm.nih.gov/pmc/articles/PMC5548328/"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ncbi.nlm.nih.gov/pmc/articles/PMC5548328/"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8001000" cy="2000548"/>
          </a:xfrm>
          <a:prstGeom prst="rect">
            <a:avLst/>
          </a:prstGeom>
          <a:noFill/>
        </p:spPr>
        <p:txBody>
          <a:bodyPr wrap="square" rtlCol="0">
            <a:spAutoFit/>
          </a:bodyPr>
          <a:lstStyle/>
          <a:p>
            <a:pPr algn="ctr"/>
            <a:endParaRPr lang="en-US" sz="2800" b="1" dirty="0">
              <a:latin typeface="+mj-lt"/>
            </a:endParaRPr>
          </a:p>
          <a:p>
            <a:pPr algn="ctr"/>
            <a:r>
              <a:rPr lang="en-US" sz="3200" b="1" i="1" dirty="0" smtClean="0">
                <a:solidFill>
                  <a:schemeClr val="tx2"/>
                </a:solidFill>
                <a:latin typeface="+mj-lt"/>
              </a:rPr>
              <a:t>       PRE-CONCEPTION AND PRENATAL DIAGNOSTIC TECHNIQUES[PROHIBITION OF </a:t>
            </a:r>
          </a:p>
          <a:p>
            <a:pPr algn="ctr"/>
            <a:r>
              <a:rPr lang="en-US" sz="3200" b="1" i="1" dirty="0" smtClean="0">
                <a:solidFill>
                  <a:schemeClr val="tx2"/>
                </a:solidFill>
                <a:latin typeface="+mj-lt"/>
              </a:rPr>
              <a:t>SEX SELECTION] ACT. 1994</a:t>
            </a:r>
            <a:endParaRPr lang="en-US" sz="3200" b="1" i="1" dirty="0">
              <a:solidFill>
                <a:schemeClr val="tx2"/>
              </a:solidFill>
              <a:latin typeface="+mj-lt"/>
            </a:endParaRPr>
          </a:p>
        </p:txBody>
      </p:sp>
      <p:sp>
        <p:nvSpPr>
          <p:cNvPr id="4" name="TextBox 3"/>
          <p:cNvSpPr txBox="1"/>
          <p:nvPr/>
        </p:nvSpPr>
        <p:spPr>
          <a:xfrm>
            <a:off x="5105400" y="3429000"/>
            <a:ext cx="3657600" cy="1477328"/>
          </a:xfrm>
          <a:prstGeom prst="rect">
            <a:avLst/>
          </a:prstGeom>
          <a:noFill/>
        </p:spPr>
        <p:txBody>
          <a:bodyPr wrap="square" rtlCol="0">
            <a:spAutoFit/>
          </a:bodyPr>
          <a:lstStyle/>
          <a:p>
            <a:endParaRPr lang="en-US" dirty="0" smtClean="0">
              <a:solidFill>
                <a:srgbClr val="C00000"/>
              </a:solidFill>
            </a:endParaRPr>
          </a:p>
          <a:p>
            <a:r>
              <a:rPr lang="en-US" dirty="0" smtClean="0">
                <a:solidFill>
                  <a:srgbClr val="C00000"/>
                </a:solidFill>
              </a:rPr>
              <a:t>            </a:t>
            </a:r>
            <a:r>
              <a:rPr lang="en-US" dirty="0" smtClean="0">
                <a:solidFill>
                  <a:srgbClr val="C00000"/>
                </a:solidFill>
              </a:rPr>
              <a:t> </a:t>
            </a:r>
            <a:r>
              <a:rPr lang="en-US" dirty="0" smtClean="0">
                <a:solidFill>
                  <a:srgbClr val="C00000"/>
                </a:solidFill>
              </a:rPr>
              <a:t>DR.SHEEBA .</a:t>
            </a:r>
            <a:r>
              <a:rPr lang="en-US" dirty="0" smtClean="0">
                <a:solidFill>
                  <a:srgbClr val="C00000"/>
                </a:solidFill>
              </a:rPr>
              <a:t>S,</a:t>
            </a:r>
            <a:endParaRPr lang="en-US" dirty="0" smtClean="0">
              <a:solidFill>
                <a:srgbClr val="C00000"/>
              </a:solidFill>
            </a:endParaRPr>
          </a:p>
          <a:p>
            <a:r>
              <a:rPr lang="en-US" dirty="0" smtClean="0">
                <a:solidFill>
                  <a:srgbClr val="C00000"/>
                </a:solidFill>
              </a:rPr>
              <a:t>      ASSISTANT </a:t>
            </a:r>
            <a:r>
              <a:rPr lang="en-US" dirty="0" smtClean="0">
                <a:solidFill>
                  <a:srgbClr val="C00000"/>
                </a:solidFill>
              </a:rPr>
              <a:t>PROFESSOR,</a:t>
            </a:r>
            <a:endParaRPr lang="en-US" dirty="0" smtClean="0">
              <a:solidFill>
                <a:srgbClr val="C00000"/>
              </a:solidFill>
            </a:endParaRPr>
          </a:p>
          <a:p>
            <a:r>
              <a:rPr lang="en-US" dirty="0" smtClean="0">
                <a:solidFill>
                  <a:srgbClr val="C00000"/>
                </a:solidFill>
              </a:rPr>
              <a:t>    </a:t>
            </a:r>
            <a:r>
              <a:rPr lang="en-US" dirty="0" smtClean="0">
                <a:solidFill>
                  <a:srgbClr val="C00000"/>
                </a:solidFill>
              </a:rPr>
              <a:t>          DEPT </a:t>
            </a:r>
            <a:r>
              <a:rPr lang="en-US" dirty="0" smtClean="0">
                <a:solidFill>
                  <a:srgbClr val="C00000"/>
                </a:solidFill>
              </a:rPr>
              <a:t>OF </a:t>
            </a:r>
            <a:r>
              <a:rPr lang="en-US" dirty="0" smtClean="0">
                <a:solidFill>
                  <a:srgbClr val="C00000"/>
                </a:solidFill>
              </a:rPr>
              <a:t>OBG.</a:t>
            </a:r>
            <a:endParaRPr lang="en-US" dirty="0" smtClean="0">
              <a:solidFill>
                <a:srgbClr val="C00000"/>
              </a:solidFill>
            </a:endParaRPr>
          </a:p>
          <a:p>
            <a:r>
              <a:rPr lang="en-US" dirty="0" smtClean="0">
                <a:solidFill>
                  <a:srgbClr val="C00000"/>
                </a:solidFill>
              </a:rPr>
              <a:t>             </a:t>
            </a:r>
            <a:endParaRPr lang="en-US" dirty="0">
              <a:solidFill>
                <a:srgbClr val="C00000"/>
              </a:solidFill>
            </a:endParaRPr>
          </a:p>
        </p:txBody>
      </p:sp>
      <p:pic>
        <p:nvPicPr>
          <p:cNvPr id="8" name="Picture 4" descr="PC &amp; PNDT ACT 1994,State Office Delhi - Posts | Facebook"/>
          <p:cNvPicPr>
            <a:picLocks noChangeAspect="1" noChangeArrowheads="1"/>
          </p:cNvPicPr>
          <p:nvPr/>
        </p:nvPicPr>
        <p:blipFill>
          <a:blip r:embed="rId2"/>
          <a:srcRect/>
          <a:stretch>
            <a:fillRect/>
          </a:stretch>
        </p:blipFill>
        <p:spPr bwMode="auto">
          <a:xfrm>
            <a:off x="381000" y="3657600"/>
            <a:ext cx="3352800" cy="2743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1828800"/>
          <a:ext cx="7162800" cy="4297678"/>
        </p:xfrm>
        <a:graphic>
          <a:graphicData uri="http://schemas.openxmlformats.org/drawingml/2006/table">
            <a:tbl>
              <a:tblPr/>
              <a:tblGrid>
                <a:gridCol w="2387600"/>
                <a:gridCol w="2387600"/>
                <a:gridCol w="2387600"/>
              </a:tblGrid>
              <a:tr h="1264024">
                <a:tc>
                  <a:txBody>
                    <a:bodyPr/>
                    <a:lstStyle/>
                    <a:p>
                      <a:pPr algn="l" fontAlgn="b"/>
                      <a:r>
                        <a:rPr lang="en-US" dirty="0"/>
                        <a:t>Maternal Age at EDD (y)</a:t>
                      </a:r>
                    </a:p>
                  </a:txBody>
                  <a:tcPr anchor="b">
                    <a:lnL>
                      <a:noFill/>
                    </a:lnL>
                    <a:lnR>
                      <a:noFill/>
                    </a:lnR>
                    <a:lnT>
                      <a:noFill/>
                    </a:lnT>
                    <a:lnB>
                      <a:noFill/>
                    </a:lnB>
                  </a:tcPr>
                </a:tc>
                <a:tc>
                  <a:txBody>
                    <a:bodyPr/>
                    <a:lstStyle/>
                    <a:p>
                      <a:pPr algn="l" fontAlgn="b"/>
                      <a:r>
                        <a:rPr lang="en-US" dirty="0"/>
                        <a:t>Risk of </a:t>
                      </a:r>
                      <a:r>
                        <a:rPr lang="en-US" dirty="0" err="1"/>
                        <a:t>Trisomy</a:t>
                      </a:r>
                      <a:r>
                        <a:rPr lang="en-US" dirty="0"/>
                        <a:t> 21</a:t>
                      </a:r>
                    </a:p>
                  </a:txBody>
                  <a:tcPr anchor="b">
                    <a:lnL>
                      <a:noFill/>
                    </a:lnL>
                    <a:lnR>
                      <a:noFill/>
                    </a:lnR>
                    <a:lnT>
                      <a:noFill/>
                    </a:lnT>
                    <a:lnB>
                      <a:noFill/>
                    </a:lnB>
                  </a:tcPr>
                </a:tc>
                <a:tc>
                  <a:txBody>
                    <a:bodyPr/>
                    <a:lstStyle/>
                    <a:p>
                      <a:pPr algn="l" fontAlgn="b"/>
                      <a:r>
                        <a:rPr lang="en-US"/>
                        <a:t>Risk of Other Chromosomal Abnormality</a:t>
                      </a:r>
                    </a:p>
                  </a:txBody>
                  <a:tcPr anchor="b">
                    <a:lnL>
                      <a:noFill/>
                    </a:lnL>
                    <a:lnR>
                      <a:noFill/>
                    </a:lnR>
                    <a:lnT>
                      <a:noFill/>
                    </a:lnT>
                    <a:lnB>
                      <a:noFill/>
                    </a:lnB>
                  </a:tcPr>
                </a:tc>
              </a:tr>
              <a:tr h="505609">
                <a:tc>
                  <a:txBody>
                    <a:bodyPr/>
                    <a:lstStyle/>
                    <a:p>
                      <a:pPr algn="l" fontAlgn="t"/>
                      <a:r>
                        <a:rPr lang="en-US"/>
                        <a:t>20</a:t>
                      </a:r>
                    </a:p>
                  </a:txBody>
                  <a:tcPr>
                    <a:lnL>
                      <a:noFill/>
                    </a:lnL>
                    <a:lnR>
                      <a:noFill/>
                    </a:lnR>
                    <a:lnT>
                      <a:noFill/>
                    </a:lnT>
                    <a:lnB>
                      <a:noFill/>
                    </a:lnB>
                  </a:tcPr>
                </a:tc>
                <a:tc>
                  <a:txBody>
                    <a:bodyPr/>
                    <a:lstStyle/>
                    <a:p>
                      <a:pPr algn="l" fontAlgn="t"/>
                      <a:r>
                        <a:rPr lang="en-US"/>
                        <a:t>1:1480</a:t>
                      </a:r>
                    </a:p>
                  </a:txBody>
                  <a:tcPr>
                    <a:lnL>
                      <a:noFill/>
                    </a:lnL>
                    <a:lnR>
                      <a:noFill/>
                    </a:lnR>
                    <a:lnT>
                      <a:noFill/>
                    </a:lnT>
                    <a:lnB>
                      <a:noFill/>
                    </a:lnB>
                  </a:tcPr>
                </a:tc>
                <a:tc>
                  <a:txBody>
                    <a:bodyPr/>
                    <a:lstStyle/>
                    <a:p>
                      <a:pPr algn="l" fontAlgn="t"/>
                      <a:r>
                        <a:rPr lang="en-US"/>
                        <a:t>1:525</a:t>
                      </a:r>
                    </a:p>
                  </a:txBody>
                  <a:tcPr>
                    <a:lnL>
                      <a:noFill/>
                    </a:lnL>
                    <a:lnR>
                      <a:noFill/>
                    </a:lnR>
                    <a:lnT>
                      <a:noFill/>
                    </a:lnT>
                    <a:lnB>
                      <a:noFill/>
                    </a:lnB>
                  </a:tcPr>
                </a:tc>
              </a:tr>
              <a:tr h="505609">
                <a:tc>
                  <a:txBody>
                    <a:bodyPr/>
                    <a:lstStyle/>
                    <a:p>
                      <a:pPr algn="l" fontAlgn="t"/>
                      <a:r>
                        <a:rPr lang="en-US"/>
                        <a:t>25</a:t>
                      </a:r>
                    </a:p>
                  </a:txBody>
                  <a:tcPr>
                    <a:lnL>
                      <a:noFill/>
                    </a:lnL>
                    <a:lnR>
                      <a:noFill/>
                    </a:lnR>
                    <a:lnT>
                      <a:noFill/>
                    </a:lnT>
                    <a:lnB>
                      <a:noFill/>
                    </a:lnB>
                  </a:tcPr>
                </a:tc>
                <a:tc>
                  <a:txBody>
                    <a:bodyPr/>
                    <a:lstStyle/>
                    <a:p>
                      <a:pPr algn="l" fontAlgn="t"/>
                      <a:r>
                        <a:rPr lang="en-US"/>
                        <a:t>1:1340</a:t>
                      </a:r>
                    </a:p>
                  </a:txBody>
                  <a:tcPr>
                    <a:lnL>
                      <a:noFill/>
                    </a:lnL>
                    <a:lnR>
                      <a:noFill/>
                    </a:lnR>
                    <a:lnT>
                      <a:noFill/>
                    </a:lnT>
                    <a:lnB>
                      <a:noFill/>
                    </a:lnB>
                  </a:tcPr>
                </a:tc>
                <a:tc>
                  <a:txBody>
                    <a:bodyPr/>
                    <a:lstStyle/>
                    <a:p>
                      <a:pPr algn="l" fontAlgn="t"/>
                      <a:r>
                        <a:rPr lang="en-US"/>
                        <a:t>1:475</a:t>
                      </a:r>
                    </a:p>
                  </a:txBody>
                  <a:tcPr>
                    <a:lnL>
                      <a:noFill/>
                    </a:lnL>
                    <a:lnR>
                      <a:noFill/>
                    </a:lnR>
                    <a:lnT>
                      <a:noFill/>
                    </a:lnT>
                    <a:lnB>
                      <a:noFill/>
                    </a:lnB>
                  </a:tcPr>
                </a:tc>
              </a:tr>
              <a:tr h="505609">
                <a:tc>
                  <a:txBody>
                    <a:bodyPr/>
                    <a:lstStyle/>
                    <a:p>
                      <a:pPr algn="l" fontAlgn="t"/>
                      <a:r>
                        <a:rPr lang="en-US"/>
                        <a:t>30</a:t>
                      </a:r>
                    </a:p>
                  </a:txBody>
                  <a:tcPr>
                    <a:lnL>
                      <a:noFill/>
                    </a:lnL>
                    <a:lnR>
                      <a:noFill/>
                    </a:lnR>
                    <a:lnT>
                      <a:noFill/>
                    </a:lnT>
                    <a:lnB>
                      <a:noFill/>
                    </a:lnB>
                  </a:tcPr>
                </a:tc>
                <a:tc>
                  <a:txBody>
                    <a:bodyPr/>
                    <a:lstStyle/>
                    <a:p>
                      <a:pPr algn="l" fontAlgn="t"/>
                      <a:r>
                        <a:rPr lang="en-US"/>
                        <a:t>1:940</a:t>
                      </a:r>
                    </a:p>
                  </a:txBody>
                  <a:tcPr>
                    <a:lnL>
                      <a:noFill/>
                    </a:lnL>
                    <a:lnR>
                      <a:noFill/>
                    </a:lnR>
                    <a:lnT>
                      <a:noFill/>
                    </a:lnT>
                    <a:lnB>
                      <a:noFill/>
                    </a:lnB>
                  </a:tcPr>
                </a:tc>
                <a:tc>
                  <a:txBody>
                    <a:bodyPr/>
                    <a:lstStyle/>
                    <a:p>
                      <a:pPr algn="l" fontAlgn="t"/>
                      <a:r>
                        <a:rPr lang="en-US"/>
                        <a:t>1:384</a:t>
                      </a:r>
                    </a:p>
                  </a:txBody>
                  <a:tcPr>
                    <a:lnL>
                      <a:noFill/>
                    </a:lnL>
                    <a:lnR>
                      <a:noFill/>
                    </a:lnR>
                    <a:lnT>
                      <a:noFill/>
                    </a:lnT>
                    <a:lnB>
                      <a:noFill/>
                    </a:lnB>
                  </a:tcPr>
                </a:tc>
              </a:tr>
              <a:tr h="505609">
                <a:tc>
                  <a:txBody>
                    <a:bodyPr/>
                    <a:lstStyle/>
                    <a:p>
                      <a:pPr algn="l" fontAlgn="t"/>
                      <a:r>
                        <a:rPr lang="en-US"/>
                        <a:t>35</a:t>
                      </a:r>
                    </a:p>
                  </a:txBody>
                  <a:tcPr>
                    <a:lnL>
                      <a:noFill/>
                    </a:lnL>
                    <a:lnR>
                      <a:noFill/>
                    </a:lnR>
                    <a:lnT>
                      <a:noFill/>
                    </a:lnT>
                    <a:lnB>
                      <a:noFill/>
                    </a:lnB>
                  </a:tcPr>
                </a:tc>
                <a:tc>
                  <a:txBody>
                    <a:bodyPr/>
                    <a:lstStyle/>
                    <a:p>
                      <a:pPr algn="l" fontAlgn="t"/>
                      <a:r>
                        <a:rPr lang="en-US"/>
                        <a:t>1:353</a:t>
                      </a:r>
                    </a:p>
                  </a:txBody>
                  <a:tcPr>
                    <a:lnL>
                      <a:noFill/>
                    </a:lnL>
                    <a:lnR>
                      <a:noFill/>
                    </a:lnR>
                    <a:lnT>
                      <a:noFill/>
                    </a:lnT>
                    <a:lnB>
                      <a:noFill/>
                    </a:lnB>
                  </a:tcPr>
                </a:tc>
                <a:tc>
                  <a:txBody>
                    <a:bodyPr/>
                    <a:lstStyle/>
                    <a:p>
                      <a:pPr algn="l" fontAlgn="t"/>
                      <a:r>
                        <a:rPr lang="en-US"/>
                        <a:t>1:178</a:t>
                      </a:r>
                    </a:p>
                  </a:txBody>
                  <a:tcPr>
                    <a:lnL>
                      <a:noFill/>
                    </a:lnL>
                    <a:lnR>
                      <a:noFill/>
                    </a:lnR>
                    <a:lnT>
                      <a:noFill/>
                    </a:lnT>
                    <a:lnB>
                      <a:noFill/>
                    </a:lnB>
                  </a:tcPr>
                </a:tc>
              </a:tr>
              <a:tr h="505609">
                <a:tc>
                  <a:txBody>
                    <a:bodyPr/>
                    <a:lstStyle/>
                    <a:p>
                      <a:pPr algn="l" fontAlgn="t"/>
                      <a:r>
                        <a:rPr lang="en-US"/>
                        <a:t>40</a:t>
                      </a:r>
                    </a:p>
                  </a:txBody>
                  <a:tcPr>
                    <a:lnL>
                      <a:noFill/>
                    </a:lnL>
                    <a:lnR>
                      <a:noFill/>
                    </a:lnR>
                    <a:lnT>
                      <a:noFill/>
                    </a:lnT>
                    <a:lnB>
                      <a:noFill/>
                    </a:lnB>
                  </a:tcPr>
                </a:tc>
                <a:tc>
                  <a:txBody>
                    <a:bodyPr/>
                    <a:lstStyle/>
                    <a:p>
                      <a:pPr algn="l" fontAlgn="t"/>
                      <a:r>
                        <a:rPr lang="en-US"/>
                        <a:t>1:85</a:t>
                      </a:r>
                    </a:p>
                  </a:txBody>
                  <a:tcPr>
                    <a:lnL>
                      <a:noFill/>
                    </a:lnL>
                    <a:lnR>
                      <a:noFill/>
                    </a:lnR>
                    <a:lnT>
                      <a:noFill/>
                    </a:lnT>
                    <a:lnB>
                      <a:noFill/>
                    </a:lnB>
                  </a:tcPr>
                </a:tc>
                <a:tc>
                  <a:txBody>
                    <a:bodyPr/>
                    <a:lstStyle/>
                    <a:p>
                      <a:pPr algn="l" fontAlgn="t"/>
                      <a:r>
                        <a:rPr lang="en-US"/>
                        <a:t>1:62</a:t>
                      </a:r>
                    </a:p>
                  </a:txBody>
                  <a:tcPr>
                    <a:lnL>
                      <a:noFill/>
                    </a:lnL>
                    <a:lnR>
                      <a:noFill/>
                    </a:lnR>
                    <a:lnT>
                      <a:noFill/>
                    </a:lnT>
                    <a:lnB>
                      <a:noFill/>
                    </a:lnB>
                  </a:tcPr>
                </a:tc>
              </a:tr>
              <a:tr h="505609">
                <a:tc>
                  <a:txBody>
                    <a:bodyPr/>
                    <a:lstStyle/>
                    <a:p>
                      <a:pPr algn="l" fontAlgn="t"/>
                      <a:r>
                        <a:rPr lang="en-US"/>
                        <a:t>45</a:t>
                      </a:r>
                    </a:p>
                  </a:txBody>
                  <a:tcPr>
                    <a:lnL>
                      <a:noFill/>
                    </a:lnL>
                    <a:lnR>
                      <a:noFill/>
                    </a:lnR>
                    <a:lnT>
                      <a:noFill/>
                    </a:lnT>
                    <a:lnB>
                      <a:noFill/>
                    </a:lnB>
                  </a:tcPr>
                </a:tc>
                <a:tc>
                  <a:txBody>
                    <a:bodyPr/>
                    <a:lstStyle/>
                    <a:p>
                      <a:pPr algn="l" fontAlgn="t"/>
                      <a:r>
                        <a:rPr lang="en-US"/>
                        <a:t>1:35</a:t>
                      </a:r>
                    </a:p>
                  </a:txBody>
                  <a:tcPr>
                    <a:lnL>
                      <a:noFill/>
                    </a:lnL>
                    <a:lnR>
                      <a:noFill/>
                    </a:lnR>
                    <a:lnT>
                      <a:noFill/>
                    </a:lnT>
                    <a:lnB>
                      <a:noFill/>
                    </a:lnB>
                  </a:tcPr>
                </a:tc>
                <a:tc>
                  <a:txBody>
                    <a:bodyPr/>
                    <a:lstStyle/>
                    <a:p>
                      <a:pPr algn="l" fontAlgn="t"/>
                      <a:r>
                        <a:rPr lang="en-US" dirty="0"/>
                        <a:t>1:18</a:t>
                      </a:r>
                    </a:p>
                  </a:txBody>
                  <a:tcPr>
                    <a:lnL>
                      <a:noFill/>
                    </a:lnL>
                    <a:lnR>
                      <a:noFill/>
                    </a:lnR>
                    <a:lnT>
                      <a:noFill/>
                    </a:lnT>
                    <a:lnB>
                      <a:noFill/>
                    </a:lnB>
                  </a:tcPr>
                </a:tc>
              </a:tr>
            </a:tbl>
          </a:graphicData>
        </a:graphic>
      </p:graphicFrame>
      <p:sp>
        <p:nvSpPr>
          <p:cNvPr id="65537" name="Rectangle 1"/>
          <p:cNvSpPr>
            <a:spLocks noChangeArrowheads="1"/>
          </p:cNvSpPr>
          <p:nvPr/>
        </p:nvSpPr>
        <p:spPr bwMode="auto">
          <a:xfrm>
            <a:off x="457200" y="990600"/>
            <a:ext cx="5844870"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Risk of </a:t>
            </a:r>
            <a:r>
              <a:rPr kumimoji="0" lang="en-US" sz="2400" b="1"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aneuploidy</a:t>
            </a:r>
            <a:r>
              <a:rPr kumimoji="0" lang="en-US" sz="2400" b="1"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by maternal age</a:t>
            </a:r>
            <a:endParaRPr kumimoji="0" lang="en-US" sz="2400" b="1"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2011680"/>
          <a:ext cx="6477000" cy="3550919"/>
        </p:xfrm>
        <a:graphic>
          <a:graphicData uri="http://schemas.openxmlformats.org/drawingml/2006/table">
            <a:tbl>
              <a:tblPr/>
              <a:tblGrid>
                <a:gridCol w="3238500"/>
                <a:gridCol w="3238500"/>
              </a:tblGrid>
              <a:tr h="458183">
                <a:tc>
                  <a:txBody>
                    <a:bodyPr/>
                    <a:lstStyle/>
                    <a:p>
                      <a:pPr algn="l" fontAlgn="t"/>
                      <a:r>
                        <a:rPr lang="en-US"/>
                        <a:t>Trisomy 21</a:t>
                      </a:r>
                    </a:p>
                  </a:txBody>
                  <a:tcPr>
                    <a:lnL>
                      <a:noFill/>
                    </a:lnL>
                    <a:lnR>
                      <a:noFill/>
                    </a:lnR>
                    <a:lnT>
                      <a:noFill/>
                    </a:lnT>
                    <a:lnB>
                      <a:noFill/>
                    </a:lnB>
                  </a:tcPr>
                </a:tc>
                <a:tc>
                  <a:txBody>
                    <a:bodyPr/>
                    <a:lstStyle/>
                    <a:p>
                      <a:pPr algn="l" fontAlgn="t"/>
                      <a:r>
                        <a:rPr lang="en-US"/>
                        <a:t>1 in 800 live births</a:t>
                      </a:r>
                    </a:p>
                  </a:txBody>
                  <a:tcPr>
                    <a:lnL>
                      <a:noFill/>
                    </a:lnL>
                    <a:lnR>
                      <a:noFill/>
                    </a:lnR>
                    <a:lnT>
                      <a:noFill/>
                    </a:lnT>
                    <a:lnB>
                      <a:noFill/>
                    </a:lnB>
                  </a:tcPr>
                </a:tc>
              </a:tr>
              <a:tr h="458183">
                <a:tc>
                  <a:txBody>
                    <a:bodyPr/>
                    <a:lstStyle/>
                    <a:p>
                      <a:pPr algn="l" fontAlgn="t"/>
                      <a:r>
                        <a:rPr lang="en-US"/>
                        <a:t>Trisomy 18</a:t>
                      </a:r>
                    </a:p>
                  </a:txBody>
                  <a:tcPr>
                    <a:lnL>
                      <a:noFill/>
                    </a:lnL>
                    <a:lnR>
                      <a:noFill/>
                    </a:lnR>
                    <a:lnT>
                      <a:noFill/>
                    </a:lnT>
                    <a:lnB>
                      <a:noFill/>
                    </a:lnB>
                  </a:tcPr>
                </a:tc>
                <a:tc>
                  <a:txBody>
                    <a:bodyPr/>
                    <a:lstStyle/>
                    <a:p>
                      <a:pPr algn="l" fontAlgn="t"/>
                      <a:r>
                        <a:rPr lang="en-US"/>
                        <a:t>1 in 7500 live births</a:t>
                      </a:r>
                    </a:p>
                  </a:txBody>
                  <a:tcPr>
                    <a:lnL>
                      <a:noFill/>
                    </a:lnL>
                    <a:lnR>
                      <a:noFill/>
                    </a:lnR>
                    <a:lnT>
                      <a:noFill/>
                    </a:lnT>
                    <a:lnB>
                      <a:noFill/>
                    </a:lnB>
                  </a:tcPr>
                </a:tc>
              </a:tr>
              <a:tr h="458183">
                <a:tc>
                  <a:txBody>
                    <a:bodyPr/>
                    <a:lstStyle/>
                    <a:p>
                      <a:pPr algn="l" fontAlgn="t"/>
                      <a:r>
                        <a:rPr lang="en-US"/>
                        <a:t>Trisomy 13</a:t>
                      </a:r>
                    </a:p>
                  </a:txBody>
                  <a:tcPr>
                    <a:lnL>
                      <a:noFill/>
                    </a:lnL>
                    <a:lnR>
                      <a:noFill/>
                    </a:lnR>
                    <a:lnT>
                      <a:noFill/>
                    </a:lnT>
                    <a:lnB>
                      <a:noFill/>
                    </a:lnB>
                  </a:tcPr>
                </a:tc>
                <a:tc>
                  <a:txBody>
                    <a:bodyPr/>
                    <a:lstStyle/>
                    <a:p>
                      <a:pPr algn="l" fontAlgn="t"/>
                      <a:r>
                        <a:rPr lang="en-US"/>
                        <a:t>1 in 15,000 live births</a:t>
                      </a:r>
                    </a:p>
                  </a:txBody>
                  <a:tcPr>
                    <a:lnL>
                      <a:noFill/>
                    </a:lnL>
                    <a:lnR>
                      <a:noFill/>
                    </a:lnR>
                    <a:lnT>
                      <a:noFill/>
                    </a:lnT>
                    <a:lnB>
                      <a:noFill/>
                    </a:lnB>
                  </a:tcPr>
                </a:tc>
              </a:tr>
              <a:tr h="801821">
                <a:tc>
                  <a:txBody>
                    <a:bodyPr/>
                    <a:lstStyle/>
                    <a:p>
                      <a:pPr algn="l" fontAlgn="t"/>
                      <a:r>
                        <a:rPr lang="en-US"/>
                        <a:t>Monosomy X (Turner syndrome)</a:t>
                      </a:r>
                    </a:p>
                  </a:txBody>
                  <a:tcPr>
                    <a:lnL>
                      <a:noFill/>
                    </a:lnL>
                    <a:lnR>
                      <a:noFill/>
                    </a:lnR>
                    <a:lnT>
                      <a:noFill/>
                    </a:lnT>
                    <a:lnB>
                      <a:noFill/>
                    </a:lnB>
                  </a:tcPr>
                </a:tc>
                <a:tc>
                  <a:txBody>
                    <a:bodyPr/>
                    <a:lstStyle/>
                    <a:p>
                      <a:pPr algn="l" fontAlgn="t"/>
                      <a:r>
                        <a:rPr lang="en-US"/>
                        <a:t>1 in 5000 girls</a:t>
                      </a:r>
                    </a:p>
                  </a:txBody>
                  <a:tcPr>
                    <a:lnL>
                      <a:noFill/>
                    </a:lnL>
                    <a:lnR>
                      <a:noFill/>
                    </a:lnR>
                    <a:lnT>
                      <a:noFill/>
                    </a:lnT>
                    <a:lnB>
                      <a:noFill/>
                    </a:lnB>
                  </a:tcPr>
                </a:tc>
              </a:tr>
              <a:tr h="458183">
                <a:tc>
                  <a:txBody>
                    <a:bodyPr/>
                    <a:lstStyle/>
                    <a:p>
                      <a:pPr algn="l" fontAlgn="t"/>
                      <a:r>
                        <a:rPr lang="en-US"/>
                        <a:t>Trisomy X</a:t>
                      </a:r>
                    </a:p>
                  </a:txBody>
                  <a:tcPr>
                    <a:lnL>
                      <a:noFill/>
                    </a:lnL>
                    <a:lnR>
                      <a:noFill/>
                    </a:lnR>
                    <a:lnT>
                      <a:noFill/>
                    </a:lnT>
                    <a:lnB>
                      <a:noFill/>
                    </a:lnB>
                  </a:tcPr>
                </a:tc>
                <a:tc>
                  <a:txBody>
                    <a:bodyPr/>
                    <a:lstStyle/>
                    <a:p>
                      <a:pPr algn="l" fontAlgn="t"/>
                      <a:r>
                        <a:rPr lang="en-US"/>
                        <a:t>1 in 1000 girls</a:t>
                      </a:r>
                    </a:p>
                  </a:txBody>
                  <a:tcPr>
                    <a:lnL>
                      <a:noFill/>
                    </a:lnL>
                    <a:lnR>
                      <a:noFill/>
                    </a:lnR>
                    <a:lnT>
                      <a:noFill/>
                    </a:lnT>
                    <a:lnB>
                      <a:noFill/>
                    </a:lnB>
                  </a:tcPr>
                </a:tc>
              </a:tr>
              <a:tr h="458183">
                <a:tc>
                  <a:txBody>
                    <a:bodyPr/>
                    <a:lstStyle/>
                    <a:p>
                      <a:pPr algn="l" fontAlgn="t"/>
                      <a:r>
                        <a:rPr lang="en-US"/>
                        <a:t>XXY (Klinefelter syndrome)</a:t>
                      </a:r>
                    </a:p>
                  </a:txBody>
                  <a:tcPr>
                    <a:lnL>
                      <a:noFill/>
                    </a:lnL>
                    <a:lnR>
                      <a:noFill/>
                    </a:lnR>
                    <a:lnT>
                      <a:noFill/>
                    </a:lnT>
                    <a:lnB>
                      <a:noFill/>
                    </a:lnB>
                  </a:tcPr>
                </a:tc>
                <a:tc>
                  <a:txBody>
                    <a:bodyPr/>
                    <a:lstStyle/>
                    <a:p>
                      <a:pPr algn="l" fontAlgn="t"/>
                      <a:r>
                        <a:rPr lang="en-US"/>
                        <a:t>1 in 1000 boys</a:t>
                      </a:r>
                    </a:p>
                  </a:txBody>
                  <a:tcPr>
                    <a:lnL>
                      <a:noFill/>
                    </a:lnL>
                    <a:lnR>
                      <a:noFill/>
                    </a:lnR>
                    <a:lnT>
                      <a:noFill/>
                    </a:lnT>
                    <a:lnB>
                      <a:noFill/>
                    </a:lnB>
                  </a:tcPr>
                </a:tc>
              </a:tr>
              <a:tr h="458183">
                <a:tc>
                  <a:txBody>
                    <a:bodyPr/>
                    <a:lstStyle/>
                    <a:p>
                      <a:pPr algn="l" fontAlgn="t"/>
                      <a:r>
                        <a:rPr lang="en-US"/>
                        <a:t>XYY</a:t>
                      </a:r>
                    </a:p>
                  </a:txBody>
                  <a:tcPr>
                    <a:lnL>
                      <a:noFill/>
                    </a:lnL>
                    <a:lnR>
                      <a:noFill/>
                    </a:lnR>
                    <a:lnT>
                      <a:noFill/>
                    </a:lnT>
                    <a:lnB>
                      <a:noFill/>
                    </a:lnB>
                  </a:tcPr>
                </a:tc>
                <a:tc>
                  <a:txBody>
                    <a:bodyPr/>
                    <a:lstStyle/>
                    <a:p>
                      <a:pPr algn="l" fontAlgn="t"/>
                      <a:r>
                        <a:rPr lang="en-US" dirty="0"/>
                        <a:t>1 in 1000 boys</a:t>
                      </a:r>
                    </a:p>
                  </a:txBody>
                  <a:tcPr>
                    <a:lnL>
                      <a:noFill/>
                    </a:lnL>
                    <a:lnR>
                      <a:noFill/>
                    </a:lnR>
                    <a:lnT>
                      <a:noFill/>
                    </a:lnT>
                    <a:lnB>
                      <a:noFill/>
                    </a:lnB>
                  </a:tcPr>
                </a:tc>
              </a:tr>
            </a:tbl>
          </a:graphicData>
        </a:graphic>
      </p:graphicFrame>
      <p:sp>
        <p:nvSpPr>
          <p:cNvPr id="64513" name="Rectangle 1"/>
          <p:cNvSpPr>
            <a:spLocks noChangeArrowheads="1"/>
          </p:cNvSpPr>
          <p:nvPr/>
        </p:nvSpPr>
        <p:spPr bwMode="auto">
          <a:xfrm>
            <a:off x="228600" y="990600"/>
            <a:ext cx="6264857"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25000"/>
                  </a:schemeClr>
                </a:solidFill>
                <a:effectLst/>
                <a:latin typeface="Times New Roman" pitchFamily="18" charset="0"/>
                <a:cs typeface="Times New Roman" pitchFamily="18" charset="0"/>
              </a:rPr>
              <a:t>                       Incidence of common </a:t>
            </a:r>
            <a:r>
              <a:rPr kumimoji="0" lang="en-US" sz="2400" b="0" i="0" u="none" strike="noStrike" cap="none" normalizeH="0" baseline="0" dirty="0" err="1" smtClean="0">
                <a:ln>
                  <a:noFill/>
                </a:ln>
                <a:solidFill>
                  <a:schemeClr val="bg2">
                    <a:lumMod val="25000"/>
                  </a:schemeClr>
                </a:solidFill>
                <a:effectLst/>
                <a:latin typeface="Times New Roman" pitchFamily="18" charset="0"/>
                <a:cs typeface="Times New Roman" pitchFamily="18" charset="0"/>
              </a:rPr>
              <a:t>aneuploidies</a:t>
            </a:r>
            <a:endParaRPr kumimoji="0" lang="en-US" sz="2400" b="0"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2006600"/>
          <a:ext cx="6096000" cy="2844800"/>
        </p:xfrm>
        <a:graphic>
          <a:graphicData uri="http://schemas.openxmlformats.org/drawingml/2006/table">
            <a:tbl>
              <a:tblPr/>
              <a:tblGrid>
                <a:gridCol w="1219200"/>
                <a:gridCol w="1219200"/>
                <a:gridCol w="1219200"/>
                <a:gridCol w="1219200"/>
                <a:gridCol w="1219200"/>
              </a:tblGrid>
              <a:tr h="0">
                <a:tc>
                  <a:txBody>
                    <a:bodyPr/>
                    <a:lstStyle/>
                    <a:p>
                      <a:pPr>
                        <a:lnSpc>
                          <a:spcPct val="115000"/>
                        </a:lnSpc>
                      </a:pPr>
                      <a:endParaRPr lang="en-US" sz="1100" dirty="0">
                        <a:latin typeface="Calibri"/>
                        <a:ea typeface="Times New Roman"/>
                      </a:endParaRPr>
                    </a:p>
                  </a:txBody>
                  <a:tcPr marL="60960" marR="60960" marT="30480" marB="30480" anchor="b">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Pooled Detection Rate</a:t>
                      </a:r>
                      <a:r>
                        <a:rPr lang="en-US" sz="1600" u="sng" baseline="30000">
                          <a:solidFill>
                            <a:srgbClr val="0000FF"/>
                          </a:solidFill>
                          <a:latin typeface="Times New Roman"/>
                          <a:ea typeface="Calibri"/>
                          <a:cs typeface="Times New Roman"/>
                          <a:hlinkClick r:id="rId2"/>
                        </a:rPr>
                        <a:t>20</a:t>
                      </a:r>
                      <a:r>
                        <a:rPr lang="en-US" sz="1600">
                          <a:latin typeface="Times New Roman"/>
                          <a:ea typeface="Calibri"/>
                          <a:cs typeface="Times New Roman"/>
                        </a:rPr>
                        <a:t> (%)</a:t>
                      </a:r>
                      <a:endParaRPr lang="en-US" sz="1100">
                        <a:latin typeface="Calibri"/>
                        <a:ea typeface="Calibri"/>
                        <a:cs typeface="Times New Roman"/>
                      </a:endParaRPr>
                    </a:p>
                  </a:txBody>
                  <a:tcPr marL="60960" marR="60960" marT="30480" marB="30480" anchor="b">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PPV at 25 y of Age</a:t>
                      </a:r>
                      <a:r>
                        <a:rPr lang="en-US" sz="1600" baseline="30000">
                          <a:latin typeface="Times New Roman"/>
                          <a:ea typeface="Calibri"/>
                          <a:cs typeface="Times New Roman"/>
                        </a:rPr>
                        <a:t>a</a:t>
                      </a:r>
                      <a:r>
                        <a:rPr lang="en-US" sz="1600">
                          <a:latin typeface="Times New Roman"/>
                          <a:ea typeface="Calibri"/>
                          <a:cs typeface="Times New Roman"/>
                        </a:rPr>
                        <a:t> (%)</a:t>
                      </a:r>
                      <a:endParaRPr lang="en-US" sz="1100">
                        <a:latin typeface="Calibri"/>
                        <a:ea typeface="Calibri"/>
                        <a:cs typeface="Times New Roman"/>
                      </a:endParaRPr>
                    </a:p>
                  </a:txBody>
                  <a:tcPr marL="60960" marR="60960" marT="30480" marB="30480" anchor="b">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PPV at 35 y of Age</a:t>
                      </a:r>
                      <a:r>
                        <a:rPr lang="en-US" sz="1600" baseline="30000">
                          <a:latin typeface="Times New Roman"/>
                          <a:ea typeface="Calibri"/>
                          <a:cs typeface="Times New Roman"/>
                        </a:rPr>
                        <a:t>a</a:t>
                      </a:r>
                      <a:r>
                        <a:rPr lang="en-US" sz="1600">
                          <a:latin typeface="Times New Roman"/>
                          <a:ea typeface="Calibri"/>
                          <a:cs typeface="Times New Roman"/>
                        </a:rPr>
                        <a:t> (%)</a:t>
                      </a:r>
                      <a:endParaRPr lang="en-US" sz="1100">
                        <a:latin typeface="Calibri"/>
                        <a:ea typeface="Calibri"/>
                        <a:cs typeface="Times New Roman"/>
                      </a:endParaRPr>
                    </a:p>
                  </a:txBody>
                  <a:tcPr marL="60960" marR="60960" marT="30480" marB="30480" anchor="b">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PPV at 45 y of Age</a:t>
                      </a:r>
                      <a:r>
                        <a:rPr lang="en-US" sz="1600" baseline="30000">
                          <a:latin typeface="Times New Roman"/>
                          <a:ea typeface="Calibri"/>
                          <a:cs typeface="Times New Roman"/>
                        </a:rPr>
                        <a:t>a</a:t>
                      </a:r>
                      <a:r>
                        <a:rPr lang="en-US" sz="1600">
                          <a:latin typeface="Times New Roman"/>
                          <a:ea typeface="Calibri"/>
                          <a:cs typeface="Times New Roman"/>
                        </a:rPr>
                        <a:t> (%)</a:t>
                      </a:r>
                      <a:endParaRPr lang="en-US" sz="1100">
                        <a:latin typeface="Calibri"/>
                        <a:ea typeface="Calibri"/>
                        <a:cs typeface="Times New Roman"/>
                      </a:endParaRPr>
                    </a:p>
                  </a:txBody>
                  <a:tcPr marL="60960" marR="60960" marT="30480" marB="30480" anchor="b">
                    <a:lnL>
                      <a:noFill/>
                    </a:lnL>
                    <a:lnR>
                      <a:noFill/>
                    </a:lnR>
                    <a:lnT>
                      <a:noFill/>
                    </a:lnT>
                    <a:lnB>
                      <a:noFill/>
                    </a:lnB>
                  </a:tcPr>
                </a:tc>
              </a:tr>
              <a:tr h="0">
                <a:tc>
                  <a:txBody>
                    <a:bodyPr/>
                    <a:lstStyle/>
                    <a:p>
                      <a:pPr marL="0" marR="0">
                        <a:lnSpc>
                          <a:spcPts val="1965"/>
                        </a:lnSpc>
                        <a:spcBef>
                          <a:spcPts val="1660"/>
                        </a:spcBef>
                        <a:spcAft>
                          <a:spcPts val="1660"/>
                        </a:spcAft>
                      </a:pPr>
                      <a:r>
                        <a:rPr lang="en-US" sz="1600">
                          <a:latin typeface="Times New Roman"/>
                          <a:ea typeface="Calibri"/>
                          <a:cs typeface="Times New Roman"/>
                        </a:rPr>
                        <a:t>Trisomy 21</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99.2</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51</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79</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98</a:t>
                      </a:r>
                      <a:endParaRPr lang="en-US" sz="1100">
                        <a:latin typeface="Calibri"/>
                        <a:ea typeface="Calibri"/>
                        <a:cs typeface="Times New Roman"/>
                      </a:endParaRPr>
                    </a:p>
                  </a:txBody>
                  <a:tcPr marL="60960" marR="60960" marT="30480" marB="30480">
                    <a:lnL>
                      <a:noFill/>
                    </a:lnL>
                    <a:lnR>
                      <a:noFill/>
                    </a:lnR>
                    <a:lnT>
                      <a:noFill/>
                    </a:lnT>
                    <a:lnB>
                      <a:noFill/>
                    </a:lnB>
                  </a:tcPr>
                </a:tc>
              </a:tr>
              <a:tr h="0">
                <a:tc>
                  <a:txBody>
                    <a:bodyPr/>
                    <a:lstStyle/>
                    <a:p>
                      <a:pPr marL="0" marR="0">
                        <a:lnSpc>
                          <a:spcPts val="1965"/>
                        </a:lnSpc>
                        <a:spcBef>
                          <a:spcPts val="1660"/>
                        </a:spcBef>
                        <a:spcAft>
                          <a:spcPts val="1660"/>
                        </a:spcAft>
                      </a:pPr>
                      <a:r>
                        <a:rPr lang="en-US" sz="1600">
                          <a:latin typeface="Times New Roman"/>
                          <a:ea typeface="Calibri"/>
                          <a:cs typeface="Times New Roman"/>
                        </a:rPr>
                        <a:t>Trisomy 18</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96.3</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15</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39</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90</a:t>
                      </a:r>
                      <a:endParaRPr lang="en-US" sz="1100">
                        <a:latin typeface="Calibri"/>
                        <a:ea typeface="Calibri"/>
                        <a:cs typeface="Times New Roman"/>
                      </a:endParaRPr>
                    </a:p>
                  </a:txBody>
                  <a:tcPr marL="60960" marR="60960" marT="30480" marB="30480">
                    <a:lnL>
                      <a:noFill/>
                    </a:lnL>
                    <a:lnR>
                      <a:noFill/>
                    </a:lnR>
                    <a:lnT>
                      <a:noFill/>
                    </a:lnT>
                    <a:lnB>
                      <a:noFill/>
                    </a:lnB>
                  </a:tcPr>
                </a:tc>
              </a:tr>
              <a:tr h="0">
                <a:tc>
                  <a:txBody>
                    <a:bodyPr/>
                    <a:lstStyle/>
                    <a:p>
                      <a:pPr marL="0" marR="0">
                        <a:lnSpc>
                          <a:spcPts val="1965"/>
                        </a:lnSpc>
                        <a:spcBef>
                          <a:spcPts val="1660"/>
                        </a:spcBef>
                        <a:spcAft>
                          <a:spcPts val="1660"/>
                        </a:spcAft>
                      </a:pPr>
                      <a:r>
                        <a:rPr lang="en-US" sz="1600">
                          <a:latin typeface="Times New Roman"/>
                          <a:ea typeface="Calibri"/>
                          <a:cs typeface="Times New Roman"/>
                        </a:rPr>
                        <a:t>Trisomy 13</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91.7</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7</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21</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Data insufficient to calculate</a:t>
                      </a:r>
                      <a:endParaRPr lang="en-US" sz="1100">
                        <a:latin typeface="Calibri"/>
                        <a:ea typeface="Calibri"/>
                        <a:cs typeface="Times New Roman"/>
                      </a:endParaRPr>
                    </a:p>
                  </a:txBody>
                  <a:tcPr marL="60960" marR="60960" marT="30480" marB="30480">
                    <a:lnL>
                      <a:noFill/>
                    </a:lnL>
                    <a:lnR>
                      <a:noFill/>
                    </a:lnR>
                    <a:lnT>
                      <a:noFill/>
                    </a:lnT>
                    <a:lnB>
                      <a:noFill/>
                    </a:lnB>
                  </a:tcPr>
                </a:tc>
              </a:tr>
              <a:tr h="0">
                <a:tc>
                  <a:txBody>
                    <a:bodyPr/>
                    <a:lstStyle/>
                    <a:p>
                      <a:pPr marL="0" marR="0">
                        <a:lnSpc>
                          <a:spcPts val="1965"/>
                        </a:lnSpc>
                        <a:spcBef>
                          <a:spcPts val="1660"/>
                        </a:spcBef>
                        <a:spcAft>
                          <a:spcPts val="1660"/>
                        </a:spcAft>
                      </a:pPr>
                      <a:r>
                        <a:rPr lang="en-US" sz="1600" dirty="0" err="1">
                          <a:latin typeface="Times New Roman"/>
                          <a:ea typeface="Calibri"/>
                          <a:cs typeface="Times New Roman"/>
                        </a:rPr>
                        <a:t>Monosomy</a:t>
                      </a:r>
                      <a:r>
                        <a:rPr lang="en-US" sz="1600" dirty="0">
                          <a:latin typeface="Times New Roman"/>
                          <a:ea typeface="Calibri"/>
                          <a:cs typeface="Times New Roman"/>
                        </a:rPr>
                        <a:t> X</a:t>
                      </a:r>
                      <a:endParaRPr lang="en-US" sz="1100" dirty="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90.3</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41</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a:latin typeface="Times New Roman"/>
                          <a:ea typeface="Calibri"/>
                          <a:cs typeface="Times New Roman"/>
                        </a:rPr>
                        <a:t>41</a:t>
                      </a:r>
                      <a:endParaRPr lang="en-US" sz="1100">
                        <a:latin typeface="Calibri"/>
                        <a:ea typeface="Calibri"/>
                        <a:cs typeface="Times New Roman"/>
                      </a:endParaRPr>
                    </a:p>
                  </a:txBody>
                  <a:tcPr marL="60960" marR="60960" marT="30480" marB="30480">
                    <a:lnL>
                      <a:noFill/>
                    </a:lnL>
                    <a:lnR>
                      <a:noFill/>
                    </a:lnR>
                    <a:lnT>
                      <a:noFill/>
                    </a:lnT>
                    <a:lnB>
                      <a:noFill/>
                    </a:lnB>
                  </a:tcPr>
                </a:tc>
                <a:tc>
                  <a:txBody>
                    <a:bodyPr/>
                    <a:lstStyle/>
                    <a:p>
                      <a:pPr marL="0" marR="0">
                        <a:lnSpc>
                          <a:spcPts val="1965"/>
                        </a:lnSpc>
                        <a:spcBef>
                          <a:spcPts val="1660"/>
                        </a:spcBef>
                        <a:spcAft>
                          <a:spcPts val="1660"/>
                        </a:spcAft>
                      </a:pPr>
                      <a:r>
                        <a:rPr lang="en-US" sz="1600" dirty="0">
                          <a:latin typeface="Times New Roman"/>
                          <a:ea typeface="Calibri"/>
                          <a:cs typeface="Times New Roman"/>
                        </a:rPr>
                        <a:t>41</a:t>
                      </a:r>
                      <a:endParaRPr lang="en-US" sz="1100" dirty="0">
                        <a:latin typeface="Calibri"/>
                        <a:ea typeface="Calibri"/>
                        <a:cs typeface="Times New Roman"/>
                      </a:endParaRPr>
                    </a:p>
                  </a:txBody>
                  <a:tcPr marL="60960" marR="60960" marT="30480" marB="30480">
                    <a:lnL>
                      <a:noFill/>
                    </a:lnL>
                    <a:lnR>
                      <a:noFill/>
                    </a:lnR>
                    <a:lnT>
                      <a:noFill/>
                    </a:lnT>
                    <a:lnB>
                      <a:noFill/>
                    </a:lnB>
                  </a:tcPr>
                </a:tc>
              </a:tr>
            </a:tbl>
          </a:graphicData>
        </a:graphic>
      </p:graphicFrame>
      <p:sp>
        <p:nvSpPr>
          <p:cNvPr id="67585" name="Rectangle 1"/>
          <p:cNvSpPr>
            <a:spLocks noChangeArrowheads="1"/>
          </p:cNvSpPr>
          <p:nvPr/>
        </p:nvSpPr>
        <p:spPr bwMode="auto">
          <a:xfrm>
            <a:off x="0" y="1066800"/>
            <a:ext cx="8763000"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Estimated detection rate of cell-free DNA for </a:t>
            </a:r>
            <a:r>
              <a:rPr kumimoji="0" lang="en-US" sz="16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aneuploidy</a:t>
            </a: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and positive predictive value by maternal age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enetic Counselling CentreAccording to Section 2 (c) it means:• Institute• Hospital• Nursing home• Any place which provide..."/>
          <p:cNvPicPr>
            <a:picLocks noChangeAspect="1" noChangeArrowheads="1"/>
          </p:cNvPicPr>
          <p:nvPr/>
        </p:nvPicPr>
        <p:blipFill>
          <a:blip r:embed="rId2"/>
          <a:srcRect/>
          <a:stretch>
            <a:fillRect/>
          </a:stretch>
        </p:blipFill>
        <p:spPr bwMode="auto">
          <a:xfrm>
            <a:off x="0" y="0"/>
            <a:ext cx="9144000" cy="91201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Genetic ClinicAccording to Section 2 (d) it means:• Clinic• Institute• Hospital• Nursing home• Any placewhich is used for ..."/>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Genetic LaboratoryAccording to Section 2 (e) it means:• Laboratory• includes a place where facilities are provided forcond..."/>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It includes a place where:• ultrasound machine• Imaging machine• scanner• other equipment• a portable equipmentis used for..."/>
          <p:cNvPicPr>
            <a:picLocks noChangeAspect="1" noChangeArrowheads="1"/>
          </p:cNvPicPr>
          <p:nvPr/>
        </p:nvPicPr>
        <p:blipFill>
          <a:blip r:embed="rId2"/>
          <a:srcRect/>
          <a:stretch>
            <a:fillRect/>
          </a:stretch>
        </p:blipFill>
        <p:spPr bwMode="auto">
          <a:xfrm>
            <a:off x="0" y="0"/>
            <a:ext cx="9144000" cy="7543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yula Richard Nagy: Prenatal diagnostic methods"/>
          <p:cNvPicPr>
            <a:picLocks noChangeAspect="1" noChangeArrowheads="1"/>
          </p:cNvPicPr>
          <p:nvPr/>
        </p:nvPicPr>
        <p:blipFill>
          <a:blip r:embed="rId2"/>
          <a:srcRect/>
          <a:stretch>
            <a:fillRect/>
          </a:stretch>
        </p:blipFill>
        <p:spPr bwMode="auto">
          <a:xfrm>
            <a:off x="1447800" y="990600"/>
            <a:ext cx="6324600" cy="5029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 British India, during the 18 th and 19 th centuries, female ..."/>
          <p:cNvPicPr/>
          <p:nvPr/>
        </p:nvPicPr>
        <p:blipFill>
          <a:blip r:embed="rId2"/>
          <a:srcRect/>
          <a:stretch>
            <a:fillRect/>
          </a:stretch>
        </p:blipFill>
        <p:spPr bwMode="auto">
          <a:xfrm>
            <a:off x="1447800" y="1430479"/>
            <a:ext cx="6096000" cy="458932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Pre-natal diagnostic procedureAccording to Section 2 (i) it means all gynaecological or obstetrical or medicalprocedures 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1143001"/>
            <a:ext cx="6477000" cy="4524315"/>
          </a:xfrm>
          <a:prstGeom prst="rect">
            <a:avLst/>
          </a:prstGeom>
        </p:spPr>
        <p:txBody>
          <a:bodyPr wrap="square">
            <a:spAutoFit/>
          </a:bodyPr>
          <a:lstStyle/>
          <a:p>
            <a:pPr algn="just"/>
            <a:r>
              <a:rPr lang="en-US" dirty="0" smtClean="0"/>
              <a:t> </a:t>
            </a:r>
          </a:p>
          <a:p>
            <a:pPr algn="just"/>
            <a:r>
              <a:rPr lang="en-US" dirty="0" smtClean="0"/>
              <a:t>Diagnosis before birth. Methods for prenatal diagnosis include ultrasound of the uterus, placenta, and/or developing fetus; chorionic </a:t>
            </a:r>
            <a:r>
              <a:rPr lang="en-US" dirty="0" err="1" smtClean="0"/>
              <a:t>villus</a:t>
            </a:r>
            <a:r>
              <a:rPr lang="en-US" dirty="0" smtClean="0"/>
              <a:t> sampling(CVS) to obtain tissue for chromosome or biochemical analysis; and amniocentesis to obtain amniotic fluid for the analysis of chromosomes, enzymes, or DNA. A growing number of birth defects and diseases can be diagnosed prenatally and in some cases treated before birth. Also known as antenatal diagnosis.</a:t>
            </a:r>
            <a:r>
              <a:rPr lang="en-US" b="1" dirty="0" smtClean="0"/>
              <a:t> Prenatal testing</a:t>
            </a:r>
            <a:r>
              <a:rPr lang="en-US" dirty="0" smtClean="0"/>
              <a:t> consists of </a:t>
            </a:r>
            <a:r>
              <a:rPr lang="en-US" b="1" dirty="0" smtClean="0"/>
              <a:t>prenatal screening</a:t>
            </a:r>
            <a:r>
              <a:rPr lang="en-US" dirty="0" smtClean="0"/>
              <a:t> and </a:t>
            </a:r>
            <a:r>
              <a:rPr lang="en-US" b="1" dirty="0" smtClean="0"/>
              <a:t>prenatal diagnosis</a:t>
            </a:r>
            <a:r>
              <a:rPr lang="en-US" dirty="0" smtClean="0"/>
              <a:t>, which are aspects of </a:t>
            </a:r>
            <a:r>
              <a:rPr lang="en-US" dirty="0" err="1" smtClean="0"/>
              <a:t>prenatalcare</a:t>
            </a:r>
            <a:r>
              <a:rPr lang="en-US" dirty="0" smtClean="0"/>
              <a:t> that focus on detecting problems with the pregnancy as early as possible. These may be anatomic and physiologic problems with the health of the zygote, embryo, or fetus, either before gestation even starts (as in </a:t>
            </a:r>
            <a:r>
              <a:rPr lang="en-US" dirty="0" err="1" smtClean="0"/>
              <a:t>preimplantation</a:t>
            </a:r>
            <a:r>
              <a:rPr lang="en-US" dirty="0" smtClean="0"/>
              <a:t> genetic diagnosis) or as early in gestation as practicable. </a:t>
            </a:r>
            <a:endParaRPr lang="en-US" dirty="0"/>
          </a:p>
        </p:txBody>
      </p:sp>
      <p:sp>
        <p:nvSpPr>
          <p:cNvPr id="7" name="TextBox 6"/>
          <p:cNvSpPr txBox="1"/>
          <p:nvPr/>
        </p:nvSpPr>
        <p:spPr>
          <a:xfrm>
            <a:off x="1676400" y="609600"/>
            <a:ext cx="4800600" cy="461665"/>
          </a:xfrm>
          <a:prstGeom prst="rect">
            <a:avLst/>
          </a:prstGeom>
          <a:noFill/>
        </p:spPr>
        <p:txBody>
          <a:bodyPr wrap="square" rtlCol="0">
            <a:spAutoFit/>
          </a:bodyPr>
          <a:lstStyle/>
          <a:p>
            <a:r>
              <a:rPr lang="en-US" dirty="0" smtClean="0"/>
              <a:t>                    </a:t>
            </a:r>
            <a:r>
              <a:rPr lang="en-US" sz="2400" b="1" u="sng" dirty="0" smtClean="0">
                <a:solidFill>
                  <a:schemeClr val="tx1">
                    <a:lumMod val="65000"/>
                    <a:lumOff val="35000"/>
                  </a:schemeClr>
                </a:solidFill>
              </a:rPr>
              <a:t>INTRODUCTION</a:t>
            </a:r>
            <a:endParaRPr lang="en-US" sz="2400" b="1" u="sng" dirty="0">
              <a:solidFill>
                <a:schemeClr val="tx1">
                  <a:lumMod val="65000"/>
                  <a:lumOff val="3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Pre-natal diagnostic testAccording to Section 2 (k) it means: Ultrasonography Test or analysis of:- amniotic fluid- cho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natal Diagnostic Testing - Women's Health Issues - MSD Manual ..."/>
          <p:cNvPicPr>
            <a:picLocks noChangeAspect="1" noChangeArrowheads="1"/>
          </p:cNvPicPr>
          <p:nvPr/>
        </p:nvPicPr>
        <p:blipFill>
          <a:blip r:embed="rId2"/>
          <a:srcRect/>
          <a:stretch>
            <a:fillRect/>
          </a:stretch>
        </p:blipFill>
        <p:spPr bwMode="auto">
          <a:xfrm>
            <a:off x="990600" y="2819400"/>
            <a:ext cx="5667375" cy="2495551"/>
          </a:xfrm>
          <a:prstGeom prst="rect">
            <a:avLst/>
          </a:prstGeom>
          <a:noFill/>
        </p:spPr>
      </p:pic>
      <p:sp>
        <p:nvSpPr>
          <p:cNvPr id="5" name="TextBox 4"/>
          <p:cNvSpPr txBox="1"/>
          <p:nvPr/>
        </p:nvSpPr>
        <p:spPr>
          <a:xfrm>
            <a:off x="1905000" y="914400"/>
            <a:ext cx="3352800" cy="1077218"/>
          </a:xfrm>
          <a:prstGeom prst="rect">
            <a:avLst/>
          </a:prstGeom>
          <a:noFill/>
        </p:spPr>
        <p:txBody>
          <a:bodyPr wrap="square" rtlCol="0">
            <a:spAutoFit/>
          </a:bodyPr>
          <a:lstStyle/>
          <a:p>
            <a:r>
              <a:rPr lang="en-US" sz="3200" b="1" dirty="0" smtClean="0">
                <a:solidFill>
                  <a:schemeClr val="bg2">
                    <a:lumMod val="25000"/>
                  </a:schemeClr>
                </a:solidFill>
              </a:rPr>
              <a:t>    </a:t>
            </a:r>
            <a:r>
              <a:rPr lang="en-US" sz="3200" b="1" u="sng" dirty="0" smtClean="0">
                <a:solidFill>
                  <a:schemeClr val="bg2">
                    <a:lumMod val="25000"/>
                  </a:schemeClr>
                </a:solidFill>
              </a:rPr>
              <a:t>Pre- natal diagnostic test  </a:t>
            </a:r>
            <a:endParaRPr lang="en-US" sz="3200" b="1" u="sng" dirty="0">
              <a:solidFill>
                <a:schemeClr val="bg2">
                  <a:lumMod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914400"/>
            <a:ext cx="3352800" cy="584775"/>
          </a:xfrm>
          <a:prstGeom prst="rect">
            <a:avLst/>
          </a:prstGeom>
          <a:noFill/>
        </p:spPr>
        <p:txBody>
          <a:bodyPr wrap="square" rtlCol="0">
            <a:spAutoFit/>
          </a:bodyPr>
          <a:lstStyle/>
          <a:p>
            <a:r>
              <a:rPr lang="en-US" sz="3200" b="1" dirty="0" smtClean="0">
                <a:solidFill>
                  <a:schemeClr val="bg2">
                    <a:lumMod val="25000"/>
                  </a:schemeClr>
                </a:solidFill>
              </a:rPr>
              <a:t>   </a:t>
            </a:r>
            <a:endParaRPr lang="en-US" sz="3200" b="1" u="sng" dirty="0">
              <a:solidFill>
                <a:schemeClr val="bg2">
                  <a:lumMod val="25000"/>
                </a:schemeClr>
              </a:solidFill>
            </a:endParaRPr>
          </a:p>
        </p:txBody>
      </p:sp>
      <p:pic>
        <p:nvPicPr>
          <p:cNvPr id="54274" name="Picture 2" descr="Prenatal Testing | SheCares"/>
          <p:cNvPicPr>
            <a:picLocks noChangeAspect="1" noChangeArrowheads="1"/>
          </p:cNvPicPr>
          <p:nvPr/>
        </p:nvPicPr>
        <p:blipFill>
          <a:blip r:embed="rId2"/>
          <a:srcRect/>
          <a:stretch>
            <a:fillRect/>
          </a:stretch>
        </p:blipFill>
        <p:spPr bwMode="auto">
          <a:xfrm>
            <a:off x="685800" y="990600"/>
            <a:ext cx="6934200" cy="5257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914400"/>
            <a:ext cx="3352800" cy="584775"/>
          </a:xfrm>
          <a:prstGeom prst="rect">
            <a:avLst/>
          </a:prstGeom>
          <a:noFill/>
        </p:spPr>
        <p:txBody>
          <a:bodyPr wrap="square" rtlCol="0">
            <a:spAutoFit/>
          </a:bodyPr>
          <a:lstStyle/>
          <a:p>
            <a:r>
              <a:rPr lang="en-US" sz="3200" b="1" dirty="0" smtClean="0">
                <a:solidFill>
                  <a:schemeClr val="bg2">
                    <a:lumMod val="25000"/>
                  </a:schemeClr>
                </a:solidFill>
              </a:rPr>
              <a:t>   </a:t>
            </a:r>
            <a:endParaRPr lang="en-US" sz="3200" b="1" u="sng" dirty="0">
              <a:solidFill>
                <a:schemeClr val="bg2">
                  <a:lumMod val="25000"/>
                </a:schemeClr>
              </a:solidFill>
            </a:endParaRPr>
          </a:p>
        </p:txBody>
      </p:sp>
      <p:pic>
        <p:nvPicPr>
          <p:cNvPr id="4" name="Picture 3" descr="Noninvasive prenatal testing to analyze the fetal genome | PNAS"/>
          <p:cNvPicPr/>
          <p:nvPr/>
        </p:nvPicPr>
        <p:blipFill>
          <a:blip r:embed="rId2"/>
          <a:srcRect/>
          <a:stretch>
            <a:fillRect/>
          </a:stretch>
        </p:blipFill>
        <p:spPr bwMode="auto">
          <a:xfrm>
            <a:off x="1295400" y="1981200"/>
            <a:ext cx="6858000" cy="4495800"/>
          </a:xfrm>
          <a:prstGeom prst="rect">
            <a:avLst/>
          </a:prstGeom>
          <a:noFill/>
          <a:ln w="9525">
            <a:noFill/>
            <a:miter lim="800000"/>
            <a:headEnd/>
            <a:tailEnd/>
          </a:ln>
        </p:spPr>
      </p:pic>
      <p:sp>
        <p:nvSpPr>
          <p:cNvPr id="6" name="TextBox 5"/>
          <p:cNvSpPr txBox="1"/>
          <p:nvPr/>
        </p:nvSpPr>
        <p:spPr>
          <a:xfrm>
            <a:off x="2057400" y="838200"/>
            <a:ext cx="5257800" cy="830997"/>
          </a:xfrm>
          <a:prstGeom prst="rect">
            <a:avLst/>
          </a:prstGeom>
          <a:noFill/>
        </p:spPr>
        <p:txBody>
          <a:bodyPr wrap="square" rtlCol="0">
            <a:spAutoFit/>
          </a:bodyPr>
          <a:lstStyle/>
          <a:p>
            <a:r>
              <a:rPr lang="en-US" sz="2400" b="1" u="sng" dirty="0" smtClean="0"/>
              <a:t>Non invasive pre natal </a:t>
            </a:r>
            <a:r>
              <a:rPr lang="en-US" sz="2400" b="1" u="sng" dirty="0" smtClean="0">
                <a:solidFill>
                  <a:schemeClr val="bg2">
                    <a:lumMod val="25000"/>
                  </a:schemeClr>
                </a:solidFill>
              </a:rPr>
              <a:t>testing</a:t>
            </a:r>
            <a:r>
              <a:rPr lang="en-US" sz="2400" b="1" u="sng" dirty="0" smtClean="0"/>
              <a:t> to </a:t>
            </a:r>
            <a:r>
              <a:rPr lang="en-US" sz="2400" b="1" u="sng" dirty="0" err="1" smtClean="0"/>
              <a:t>diagnoze</a:t>
            </a:r>
            <a:r>
              <a:rPr lang="en-US" sz="2400" b="1" u="sng" dirty="0" smtClean="0"/>
              <a:t> the fetal genome</a:t>
            </a:r>
            <a:endParaRPr lang="en-US" sz="2400" b="1"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 from Noninvasive Prenatal Diagnosis of Single-Gene ..."/>
          <p:cNvPicPr/>
          <p:nvPr/>
        </p:nvPicPr>
        <p:blipFill>
          <a:blip r:embed="rId2"/>
          <a:srcRect/>
          <a:stretch>
            <a:fillRect/>
          </a:stretch>
        </p:blipFill>
        <p:spPr bwMode="auto">
          <a:xfrm>
            <a:off x="1600200" y="1098139"/>
            <a:ext cx="5943600" cy="466172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914400"/>
            <a:ext cx="3352800" cy="584775"/>
          </a:xfrm>
          <a:prstGeom prst="rect">
            <a:avLst/>
          </a:prstGeom>
          <a:noFill/>
        </p:spPr>
        <p:txBody>
          <a:bodyPr wrap="square" rtlCol="0">
            <a:spAutoFit/>
          </a:bodyPr>
          <a:lstStyle/>
          <a:p>
            <a:r>
              <a:rPr lang="en-US" sz="3200" b="1" dirty="0" smtClean="0">
                <a:solidFill>
                  <a:schemeClr val="bg2">
                    <a:lumMod val="25000"/>
                  </a:schemeClr>
                </a:solidFill>
              </a:rPr>
              <a:t>   </a:t>
            </a:r>
            <a:endParaRPr lang="en-US" sz="3200" b="1" u="sng" dirty="0">
              <a:solidFill>
                <a:schemeClr val="bg2">
                  <a:lumMod val="25000"/>
                </a:schemeClr>
              </a:solidFill>
            </a:endParaRPr>
          </a:p>
        </p:txBody>
      </p:sp>
      <p:pic>
        <p:nvPicPr>
          <p:cNvPr id="55298" name="Picture 2" descr="Global Non-Invasive Prenatal Testing Market to Reach Worth USD ..."/>
          <p:cNvPicPr>
            <a:picLocks noChangeAspect="1" noChangeArrowheads="1"/>
          </p:cNvPicPr>
          <p:nvPr/>
        </p:nvPicPr>
        <p:blipFill>
          <a:blip r:embed="rId2"/>
          <a:srcRect/>
          <a:stretch>
            <a:fillRect/>
          </a:stretch>
        </p:blipFill>
        <p:spPr bwMode="auto">
          <a:xfrm>
            <a:off x="1066800" y="1524000"/>
            <a:ext cx="7162800" cy="4343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Sex selectionAccording to Section 2 (o) Sex selection includes:• Procedure• Technique• Test• Administration• Prescrip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REGULATION OF GCC, LABORATORIES &amp; CLINICSAs per Section 3 no Genetic Counselling Centre,Laboratory or Clinic:(1) unless r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Point to Remember:No medical geneticist, gynaecologist, paediatrician,doctor or any other person can conduct or cause to b..."/>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381000" y="1371600"/>
            <a:ext cx="35814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447800"/>
            <a:ext cx="7467600" cy="954107"/>
          </a:xfrm>
          <a:prstGeom prst="rect">
            <a:avLst/>
          </a:prstGeom>
          <a:noFill/>
        </p:spPr>
        <p:txBody>
          <a:bodyPr wrap="square" rtlCol="0">
            <a:spAutoFit/>
          </a:bodyPr>
          <a:lstStyle/>
          <a:p>
            <a:r>
              <a:rPr lang="en-US" sz="2800" dirty="0" smtClean="0"/>
              <a:t>Conduction of pre-natal diagnostic techniques is allowed only for the detection of :  </a:t>
            </a:r>
            <a:endParaRPr lang="en-US" sz="2800" dirty="0"/>
          </a:p>
        </p:txBody>
      </p:sp>
      <p:sp>
        <p:nvSpPr>
          <p:cNvPr id="4" name="TextBox 3"/>
          <p:cNvSpPr txBox="1"/>
          <p:nvPr/>
        </p:nvSpPr>
        <p:spPr>
          <a:xfrm>
            <a:off x="1295400" y="2971800"/>
            <a:ext cx="5943600" cy="2677656"/>
          </a:xfrm>
          <a:prstGeom prst="rect">
            <a:avLst/>
          </a:prstGeom>
          <a:noFill/>
        </p:spPr>
        <p:txBody>
          <a:bodyPr wrap="square" rtlCol="0">
            <a:spAutoFit/>
          </a:bodyPr>
          <a:lstStyle/>
          <a:p>
            <a:pPr>
              <a:buFont typeface="Arial" pitchFamily="34" charset="0"/>
              <a:buChar char="•"/>
            </a:pPr>
            <a:r>
              <a:rPr lang="en-US" sz="2400" dirty="0" smtClean="0"/>
              <a:t>Chromosomal abnormality</a:t>
            </a:r>
          </a:p>
          <a:p>
            <a:pPr>
              <a:buFont typeface="Arial" pitchFamily="34" charset="0"/>
              <a:buChar char="•"/>
            </a:pPr>
            <a:r>
              <a:rPr lang="en-US" sz="2400" dirty="0" smtClean="0"/>
              <a:t>Genetic metabolic diseases</a:t>
            </a:r>
          </a:p>
          <a:p>
            <a:pPr>
              <a:buFont typeface="Arial" pitchFamily="34" charset="0"/>
              <a:buChar char="•"/>
            </a:pPr>
            <a:r>
              <a:rPr lang="en-US" sz="2400" dirty="0" err="1" smtClean="0"/>
              <a:t>Haemoglobinopathies</a:t>
            </a:r>
            <a:endParaRPr lang="en-US" sz="2400" dirty="0" smtClean="0"/>
          </a:p>
          <a:p>
            <a:pPr>
              <a:buFont typeface="Arial" pitchFamily="34" charset="0"/>
              <a:buChar char="•"/>
            </a:pPr>
            <a:r>
              <a:rPr lang="en-US" sz="2400" dirty="0" smtClean="0"/>
              <a:t>Sex linked genetic  diseases</a:t>
            </a:r>
          </a:p>
          <a:p>
            <a:pPr>
              <a:buFont typeface="Arial" pitchFamily="34" charset="0"/>
              <a:buChar char="•"/>
            </a:pPr>
            <a:r>
              <a:rPr lang="en-US" sz="2400" dirty="0" smtClean="0"/>
              <a:t>Inborn anomalies</a:t>
            </a:r>
          </a:p>
          <a:p>
            <a:pPr>
              <a:buFont typeface="Arial" pitchFamily="34" charset="0"/>
              <a:buChar char="•"/>
            </a:pPr>
            <a:r>
              <a:rPr lang="en-US" sz="2400" dirty="0" smtClean="0"/>
              <a:t>Other defects or diseases specified by the central</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143001"/>
            <a:ext cx="8534400" cy="369332"/>
          </a:xfrm>
          <a:prstGeom prst="rect">
            <a:avLst/>
          </a:prstGeom>
        </p:spPr>
        <p:txBody>
          <a:bodyPr wrap="square">
            <a:spAutoFit/>
          </a:bodyPr>
          <a:lstStyle/>
          <a:p>
            <a:pPr algn="just"/>
            <a:r>
              <a:rPr lang="en-US" dirty="0" smtClean="0"/>
              <a:t> </a:t>
            </a:r>
            <a:endParaRPr lang="en-US" dirty="0"/>
          </a:p>
        </p:txBody>
      </p:sp>
      <p:sp>
        <p:nvSpPr>
          <p:cNvPr id="7" name="TextBox 6"/>
          <p:cNvSpPr txBox="1"/>
          <p:nvPr/>
        </p:nvSpPr>
        <p:spPr>
          <a:xfrm>
            <a:off x="1676400" y="609600"/>
            <a:ext cx="4800600" cy="369332"/>
          </a:xfrm>
          <a:prstGeom prst="rect">
            <a:avLst/>
          </a:prstGeom>
          <a:noFill/>
        </p:spPr>
        <p:txBody>
          <a:bodyPr wrap="square" rtlCol="0">
            <a:spAutoFit/>
          </a:bodyPr>
          <a:lstStyle/>
          <a:p>
            <a:r>
              <a:rPr lang="en-US" dirty="0" smtClean="0"/>
              <a:t>                    </a:t>
            </a:r>
            <a:endParaRPr lang="en-US" sz="2400" b="1" u="sng" dirty="0">
              <a:solidFill>
                <a:schemeClr val="tx1">
                  <a:lumMod val="65000"/>
                  <a:lumOff val="35000"/>
                </a:schemeClr>
              </a:solidFill>
            </a:endParaRPr>
          </a:p>
        </p:txBody>
      </p:sp>
      <p:sp>
        <p:nvSpPr>
          <p:cNvPr id="4" name="Rectangle 3"/>
          <p:cNvSpPr/>
          <p:nvPr/>
        </p:nvSpPr>
        <p:spPr>
          <a:xfrm>
            <a:off x="990600" y="1028343"/>
            <a:ext cx="7010400" cy="4524315"/>
          </a:xfrm>
          <a:prstGeom prst="rect">
            <a:avLst/>
          </a:prstGeom>
        </p:spPr>
        <p:txBody>
          <a:bodyPr wrap="square">
            <a:spAutoFit/>
          </a:bodyPr>
          <a:lstStyle/>
          <a:p>
            <a:endParaRPr lang="en-US" dirty="0" smtClean="0"/>
          </a:p>
          <a:p>
            <a:r>
              <a:rPr lang="en-US" dirty="0" smtClean="0"/>
              <a:t>Screening can detect problems such as </a:t>
            </a:r>
            <a:r>
              <a:rPr lang="en-US" dirty="0" err="1" smtClean="0"/>
              <a:t>neuraltube</a:t>
            </a:r>
            <a:r>
              <a:rPr lang="en-US" dirty="0" smtClean="0"/>
              <a:t> defects, chromosome abnormalities, and gene mutations that would lead to genetic disorders and birth defects, such as </a:t>
            </a:r>
            <a:r>
              <a:rPr lang="en-US" dirty="0" err="1" smtClean="0"/>
              <a:t>spina</a:t>
            </a:r>
            <a:r>
              <a:rPr lang="en-US" dirty="0" smtClean="0"/>
              <a:t> bifida, cleft palate, Downs Syndrome, </a:t>
            </a:r>
            <a:r>
              <a:rPr lang="en-US" dirty="0" err="1" smtClean="0"/>
              <a:t>Tay</a:t>
            </a:r>
            <a:r>
              <a:rPr lang="en-US" dirty="0" smtClean="0"/>
              <a:t>–Sachs disease, sickle cell anemia, </a:t>
            </a:r>
            <a:r>
              <a:rPr lang="en-US" dirty="0" err="1" smtClean="0"/>
              <a:t>thalassemia</a:t>
            </a:r>
            <a:r>
              <a:rPr lang="en-US" dirty="0" smtClean="0"/>
              <a:t>, cystic fibrosis, muscular dystrophy, and fragile X syndrome. Some tests are designed to discover problems which primarily affect the health of the mother, such as PAPP-A to detect pre-</a:t>
            </a:r>
            <a:r>
              <a:rPr lang="en-US" dirty="0" err="1" smtClean="0"/>
              <a:t>eclampsia</a:t>
            </a:r>
            <a:r>
              <a:rPr lang="en-US" dirty="0" smtClean="0"/>
              <a:t> or glucose tolerance tests to diagnose gestational diabetes. Screening can also detect anatomical defects such as hydrocephalus, anencephaly, heart defects, and amniotic band syndrome. Prenatal diagnosis employs a variety of techniques to determine the health and condition of an unborn fetus. Without knowledge gained by prenatal diagnosis, there could be an untoward outcome for the fetus or the mother or both. congenital anomalies account for 20 to 25% of </a:t>
            </a:r>
            <a:r>
              <a:rPr lang="en-US" dirty="0" err="1" smtClean="0"/>
              <a:t>perinatal</a:t>
            </a:r>
            <a:r>
              <a:rPr lang="en-US" dirty="0" smtClean="0"/>
              <a:t> deaths.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Q. When can PNDT be conducted?Techniques can be used or conducted only when any of the followingconditions exist: pregn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1295400" y="762000"/>
            <a:ext cx="6019800" cy="707886"/>
          </a:xfrm>
          <a:prstGeom prst="rect">
            <a:avLst/>
          </a:prstGeom>
          <a:solidFill>
            <a:schemeClr val="bg1"/>
          </a:solidFill>
        </p:spPr>
        <p:txBody>
          <a:bodyPr wrap="square" rtlCol="0">
            <a:spAutoFit/>
          </a:bodyPr>
          <a:lstStyle/>
          <a:p>
            <a:r>
              <a:rPr lang="en-US" sz="4000" b="1" dirty="0" smtClean="0">
                <a:solidFill>
                  <a:schemeClr val="bg2">
                    <a:lumMod val="25000"/>
                  </a:schemeClr>
                </a:solidFill>
              </a:rPr>
              <a:t>              PNDT</a:t>
            </a:r>
            <a:endParaRPr lang="en-US" sz="4000" b="1" dirty="0">
              <a:solidFill>
                <a:schemeClr val="bg2">
                  <a:lumMod val="2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Q. When can a person conduct of pndprocedures?According to Section 5 No person will conduct the pre-nataldiagnostic proced..."/>
          <p:cNvPicPr>
            <a:picLocks noChangeAspect="1" noChangeArrowheads="1"/>
          </p:cNvPicPr>
          <p:nvPr/>
        </p:nvPicPr>
        <p:blipFill>
          <a:blip r:embed="rId2"/>
          <a:srcRect/>
          <a:stretch>
            <a:fillRect/>
          </a:stretch>
        </p:blipFill>
        <p:spPr bwMode="auto">
          <a:xfrm>
            <a:off x="0" y="0"/>
            <a:ext cx="9296400" cy="6858000"/>
          </a:xfrm>
          <a:prstGeom prst="rect">
            <a:avLst/>
          </a:prstGeom>
          <a:solidFill>
            <a:schemeClr val="bg1"/>
          </a:solidFill>
        </p:spPr>
      </p:pic>
      <p:sp>
        <p:nvSpPr>
          <p:cNvPr id="7" name="TextBox 6"/>
          <p:cNvSpPr txBox="1"/>
          <p:nvPr/>
        </p:nvSpPr>
        <p:spPr>
          <a:xfrm>
            <a:off x="381000" y="914400"/>
            <a:ext cx="6781800"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304800" y="1600200"/>
            <a:ext cx="27432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381000" y="1524000"/>
            <a:ext cx="26670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381000" y="1447800"/>
            <a:ext cx="41910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1524000" y="990600"/>
            <a:ext cx="6096000" cy="584775"/>
          </a:xfrm>
          <a:prstGeom prst="rect">
            <a:avLst/>
          </a:prstGeom>
          <a:noFill/>
        </p:spPr>
        <p:txBody>
          <a:bodyPr wrap="square" rtlCol="0">
            <a:spAutoFit/>
          </a:bodyPr>
          <a:lstStyle/>
          <a:p>
            <a:r>
              <a:rPr lang="en-US" sz="3200" b="1" dirty="0" smtClean="0">
                <a:solidFill>
                  <a:schemeClr val="bg2">
                    <a:lumMod val="25000"/>
                  </a:schemeClr>
                </a:solidFill>
              </a:rPr>
              <a:t>PNDT  PROCEDURE</a:t>
            </a:r>
            <a:endParaRPr lang="en-US" sz="3200" b="1" dirty="0">
              <a:solidFill>
                <a:schemeClr val="bg2">
                  <a:lumMod val="2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Point to Remember:Written consent will be taken as provided in Form G According to Rule 10 (1A) any person conducting  u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304800" y="990600"/>
            <a:ext cx="38100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What are the conditions for analysis or test of     pnd procedures?According to Rule 14 conditions are:• a Genetic Labora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990600" y="762000"/>
            <a:ext cx="7315200" cy="830997"/>
          </a:xfrm>
          <a:prstGeom prst="rect">
            <a:avLst/>
          </a:prstGeom>
          <a:solidFill>
            <a:schemeClr val="bg1"/>
          </a:solidFill>
        </p:spPr>
        <p:txBody>
          <a:bodyPr wrap="square" rtlCol="0">
            <a:spAutoFit/>
          </a:bodyPr>
          <a:lstStyle/>
          <a:p>
            <a:r>
              <a:rPr lang="en-US" sz="2400" b="1" u="sng" dirty="0" smtClean="0">
                <a:solidFill>
                  <a:schemeClr val="bg2">
                    <a:lumMod val="25000"/>
                  </a:schemeClr>
                </a:solidFill>
              </a:rPr>
              <a:t>CONDITIONS FOR ANALYSIS OR TEST OF PND </a:t>
            </a:r>
            <a:r>
              <a:rPr lang="en-US" sz="2400" b="1" dirty="0" smtClean="0"/>
              <a:t>PROCEDURE</a:t>
            </a:r>
            <a:endParaRPr lang="en-US" sz="2400" b="1" dirty="0"/>
          </a:p>
        </p:txBody>
      </p:sp>
      <p:sp>
        <p:nvSpPr>
          <p:cNvPr id="4" name="TextBox 3"/>
          <p:cNvSpPr txBox="1"/>
          <p:nvPr/>
        </p:nvSpPr>
        <p:spPr>
          <a:xfrm>
            <a:off x="1066800" y="1219200"/>
            <a:ext cx="29718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HIBITIONS : ON PLACESSection 6 (a) No genetic counselling centre or clinic or laboratory will: conduct pre-natal diag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ROHIBITIONS : ON PERSONSSection 18 (1) No person will: open any genetic counselling centre, clinic or laboratory  inclu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 As per Section 4 (4) No person including a relative or  husband of the pregnant woman will seek or encourage the  condu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 As per Section 6 (c) No person will allow selection of sex  before or after conception.• As per Section 3 A No person, 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ccording to Section 5 (2) No person including the person conducting a pre-natal diagnostic procedures will communicate t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rohibition of advertisementAs per Section 22 (1) No person, organization, Genetic Counselling  Centre, Laboratory or Cli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600200"/>
            <a:ext cx="7162800" cy="461665"/>
          </a:xfrm>
          <a:prstGeom prst="rect">
            <a:avLst/>
          </a:prstGeom>
          <a:noFill/>
        </p:spPr>
        <p:txBody>
          <a:bodyPr wrap="square" rtlCol="0">
            <a:spAutoFit/>
          </a:bodyPr>
          <a:lstStyle/>
          <a:p>
            <a:r>
              <a:rPr lang="en-US" sz="2400" b="1" u="sng" dirty="0" smtClean="0">
                <a:solidFill>
                  <a:schemeClr val="tx1">
                    <a:lumMod val="85000"/>
                    <a:lumOff val="15000"/>
                  </a:schemeClr>
                </a:solidFill>
              </a:rPr>
              <a:t>INDICATIONS FOR PRENATAL DIAGNOSIS</a:t>
            </a:r>
            <a:endParaRPr lang="en-US" sz="2400" b="1" u="sng" dirty="0">
              <a:solidFill>
                <a:schemeClr val="tx1">
                  <a:lumMod val="85000"/>
                  <a:lumOff val="15000"/>
                </a:schemeClr>
              </a:solidFill>
            </a:endParaRPr>
          </a:p>
        </p:txBody>
      </p:sp>
      <p:sp>
        <p:nvSpPr>
          <p:cNvPr id="4" name="TextBox 3"/>
          <p:cNvSpPr txBox="1"/>
          <p:nvPr/>
        </p:nvSpPr>
        <p:spPr>
          <a:xfrm>
            <a:off x="1295400" y="2333685"/>
            <a:ext cx="5638800" cy="4862870"/>
          </a:xfrm>
          <a:prstGeom prst="rect">
            <a:avLst/>
          </a:prstGeom>
          <a:noFill/>
        </p:spPr>
        <p:txBody>
          <a:bodyPr wrap="square" rtlCol="0">
            <a:spAutoFit/>
          </a:bodyPr>
          <a:lstStyle/>
          <a:p>
            <a:pPr>
              <a:buFont typeface="Arial" pitchFamily="34" charset="0"/>
              <a:buChar char="•"/>
            </a:pPr>
            <a:r>
              <a:rPr lang="en-US" sz="2000" dirty="0" smtClean="0"/>
              <a:t>Advanced maternal age</a:t>
            </a:r>
          </a:p>
          <a:p>
            <a:pPr>
              <a:buFont typeface="Arial" pitchFamily="34" charset="0"/>
              <a:buChar char="•"/>
            </a:pPr>
            <a:r>
              <a:rPr lang="en-US" sz="2000" dirty="0" smtClean="0"/>
              <a:t>Previous child with chromosome abnormality</a:t>
            </a:r>
          </a:p>
          <a:p>
            <a:pPr>
              <a:buFont typeface="Arial" pitchFamily="34" charset="0"/>
              <a:buChar char="•"/>
            </a:pPr>
            <a:r>
              <a:rPr lang="en-US" sz="2000" dirty="0" smtClean="0"/>
              <a:t>Women who are pregnant with multiple</a:t>
            </a:r>
          </a:p>
          <a:p>
            <a:pPr>
              <a:buFont typeface="Arial" pitchFamily="34" charset="0"/>
              <a:buChar char="•"/>
            </a:pPr>
            <a:r>
              <a:rPr lang="en-US" sz="2000" dirty="0" smtClean="0"/>
              <a:t>Family history of single gene disorder</a:t>
            </a:r>
          </a:p>
          <a:p>
            <a:pPr>
              <a:buFont typeface="Arial" pitchFamily="34" charset="0"/>
              <a:buChar char="•"/>
            </a:pPr>
            <a:r>
              <a:rPr lang="en-US" sz="2000" dirty="0" smtClean="0"/>
              <a:t>Family history of neural tube defect</a:t>
            </a:r>
          </a:p>
          <a:p>
            <a:pPr>
              <a:buFont typeface="Arial" pitchFamily="34" charset="0"/>
              <a:buChar char="•"/>
            </a:pPr>
            <a:r>
              <a:rPr lang="en-US" sz="2000" dirty="0" smtClean="0"/>
              <a:t>Family history of other congenital structural abnormality</a:t>
            </a:r>
          </a:p>
          <a:p>
            <a:pPr>
              <a:buFont typeface="Arial" pitchFamily="34" charset="0"/>
              <a:buChar char="•"/>
            </a:pPr>
            <a:r>
              <a:rPr lang="en-US" sz="2000" dirty="0" smtClean="0"/>
              <a:t>Abnormality identified in pregnancy</a:t>
            </a:r>
          </a:p>
          <a:p>
            <a:pPr>
              <a:buFont typeface="Arial" pitchFamily="34" charset="0"/>
              <a:buChar char="•"/>
            </a:pPr>
            <a:r>
              <a:rPr lang="en-US" sz="2000" dirty="0" smtClean="0"/>
              <a:t>Women who had previously had </a:t>
            </a:r>
            <a:r>
              <a:rPr lang="en-US" sz="2000" dirty="0" err="1" smtClean="0"/>
              <a:t>misscarriage</a:t>
            </a:r>
            <a:endParaRPr lang="en-US" sz="2000" dirty="0" smtClean="0"/>
          </a:p>
          <a:p>
            <a:pPr>
              <a:buFont typeface="Arial" pitchFamily="34" charset="0"/>
              <a:buChar char="•"/>
            </a:pPr>
            <a:r>
              <a:rPr lang="en-US" sz="2000" dirty="0" smtClean="0"/>
              <a:t>Other high risk factors[</a:t>
            </a:r>
            <a:r>
              <a:rPr lang="en-US" sz="2000" dirty="0" err="1" smtClean="0"/>
              <a:t>consanguinity,poor</a:t>
            </a:r>
            <a:r>
              <a:rPr lang="en-US" sz="2000" dirty="0" smtClean="0"/>
              <a:t> </a:t>
            </a:r>
            <a:r>
              <a:rPr lang="en-US" sz="2000" dirty="0" err="1" smtClean="0"/>
              <a:t>obst,maternal</a:t>
            </a:r>
            <a:r>
              <a:rPr lang="en-US" sz="2000" dirty="0" smtClean="0"/>
              <a:t> illnesses]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s per Section 22 (2) No person, organization  including Genetic Counselling Centre, Laboratory or  Clinic will : Issue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s per Section 3B and Rule 3A No person will:        Sell        Distribute        Supply        Rent        Allow o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OFFENCES : By PersonsI. If any person acts contrary to the prohibitions listed   above he will be liable to be punished w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I. In case of a person seeking the aid of the bodies or  persons referred to above for sex selection or for  conducting 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II. In case of a doctor his name will be reported by the  Appropriate Authority to the State Medical Council for  taking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V. Husband and relatives of the pregnant woman who  undergoes a pre-natal diagnostic technique is  presumed to have comp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V. If any person contravenes any provision of the Act or  the Rules where no penalty has been specified, he will  be liab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OFFENCES : By CompanyIn case of offence by a company:• every person in charge and• every person responsible to the compan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f consent, connivance of or that it wasattributable to any neglect on the part of:• Director and in relation to a firm, 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external file that holds a picture, illustration, etc.&#10;Object name is IJRI-22-137-g001.jpg"/>
          <p:cNvPicPr/>
          <p:nvPr/>
        </p:nvPicPr>
        <p:blipFill>
          <a:blip r:embed="rId2"/>
          <a:srcRect/>
          <a:stretch>
            <a:fillRect/>
          </a:stretch>
        </p:blipFill>
        <p:spPr bwMode="auto">
          <a:xfrm>
            <a:off x="1914207" y="766127"/>
            <a:ext cx="5315585" cy="532574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bjective of this law prohibit sex selection (before or after conception) regulate pre-natal diagnostic techniques for d..."/>
          <p:cNvPicPr>
            <a:picLocks noChangeAspect="1" noChangeArrowheads="1"/>
          </p:cNvPicPr>
          <p:nvPr/>
        </p:nvPicPr>
        <p:blipFill>
          <a:blip r:embed="rId2"/>
          <a:srcRect/>
          <a:stretch>
            <a:fillRect/>
          </a:stretch>
        </p:blipFill>
        <p:spPr bwMode="auto">
          <a:xfrm>
            <a:off x="0" y="0"/>
            <a:ext cx="9144000" cy="73914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5800" y="1066800"/>
            <a:ext cx="5388013"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MINOR OFFENCES</a:t>
            </a:r>
            <a:endParaRPr kumimoji="0" lang="en-US" b="0" i="0" strike="noStrike" cap="none" normalizeH="0" baseline="0" dirty="0" smtClean="0">
              <a:ln>
                <a:noFill/>
              </a:ln>
              <a:solidFill>
                <a:schemeClr val="bg2">
                  <a:lumMod val="25000"/>
                </a:schemeClr>
              </a:solidFill>
              <a:effectLst/>
              <a:latin typeface="Arial" pitchFamily="34" charset="0"/>
              <a:cs typeface="Arial" pitchFamily="34" charset="0"/>
            </a:endParaRPr>
          </a:p>
        </p:txBody>
      </p:sp>
      <p:pic>
        <p:nvPicPr>
          <p:cNvPr id="4" name="Picture 3" descr="An external file that holds a picture, illustration, etc.&#10;Object name is IJRI-22-137-g002.jpg"/>
          <p:cNvPicPr/>
          <p:nvPr/>
        </p:nvPicPr>
        <p:blipFill>
          <a:blip r:embed="rId2"/>
          <a:srcRect/>
          <a:stretch>
            <a:fillRect/>
          </a:stretch>
        </p:blipFill>
        <p:spPr bwMode="auto">
          <a:xfrm>
            <a:off x="1447800" y="1828800"/>
            <a:ext cx="6310365" cy="4567814"/>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Q. When will the Court take               cognizance of offences?According to Section 28 Court will take cognizance ofoffe..."/>
          <p:cNvPicPr>
            <a:picLocks noChangeAspect="1" noChangeArrowheads="1"/>
          </p:cNvPicPr>
          <p:nvPr/>
        </p:nvPicPr>
        <p:blipFill>
          <a:blip r:embed="rId2"/>
          <a:srcRect/>
          <a:stretch>
            <a:fillRect/>
          </a:stretch>
        </p:blipFill>
        <p:spPr bwMode="auto">
          <a:xfrm>
            <a:off x="1066800" y="1066800"/>
            <a:ext cx="6934200" cy="5200651"/>
          </a:xfrm>
          <a:prstGeom prst="rect">
            <a:avLst/>
          </a:prstGeom>
          <a:noFill/>
        </p:spPr>
      </p:pic>
      <p:sp>
        <p:nvSpPr>
          <p:cNvPr id="4" name="TextBox 3"/>
          <p:cNvSpPr txBox="1"/>
          <p:nvPr/>
        </p:nvSpPr>
        <p:spPr>
          <a:xfrm>
            <a:off x="1143000" y="1371600"/>
            <a:ext cx="6858000"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143000" y="1752600"/>
            <a:ext cx="59436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1066800" y="1066800"/>
            <a:ext cx="7086600"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914400" y="1447800"/>
            <a:ext cx="64770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838200" y="1828800"/>
            <a:ext cx="6096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990600" y="1143000"/>
            <a:ext cx="7391400" cy="954107"/>
          </a:xfrm>
          <a:prstGeom prst="rect">
            <a:avLst/>
          </a:prstGeom>
          <a:noFill/>
        </p:spPr>
        <p:txBody>
          <a:bodyPr wrap="square" rtlCol="0">
            <a:spAutoFit/>
          </a:bodyPr>
          <a:lstStyle/>
          <a:p>
            <a:r>
              <a:rPr lang="en-US" sz="2800" b="1" u="sng" dirty="0" smtClean="0">
                <a:solidFill>
                  <a:schemeClr val="tx2">
                    <a:lumMod val="75000"/>
                  </a:schemeClr>
                </a:solidFill>
              </a:rPr>
              <a:t>COURT WILL TAKE COGNIZANCE OF OFFENCES ON A COMPLAINT </a:t>
            </a:r>
            <a:endParaRPr lang="en-US" sz="2800" b="1" u="sng" dirty="0">
              <a:solidFill>
                <a:schemeClr val="tx2">
                  <a:lumMod val="7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Which Court can try these offences?• Metropolitan Magistrateor• 1st class Judicial Magistratewill try any offence punishab..."/>
          <p:cNvPicPr>
            <a:picLocks noChangeAspect="1" noChangeArrowheads="1"/>
          </p:cNvPicPr>
          <p:nvPr/>
        </p:nvPicPr>
        <p:blipFill>
          <a:blip r:embed="rId2"/>
          <a:srcRect/>
          <a:stretch>
            <a:fillRect/>
          </a:stretch>
        </p:blipFill>
        <p:spPr bwMode="auto">
          <a:xfrm>
            <a:off x="685800" y="990600"/>
            <a:ext cx="6934200" cy="4895851"/>
          </a:xfrm>
          <a:prstGeom prst="rect">
            <a:avLst/>
          </a:prstGeom>
          <a:noFill/>
        </p:spPr>
      </p:pic>
      <p:sp>
        <p:nvSpPr>
          <p:cNvPr id="3" name="TextBox 2"/>
          <p:cNvSpPr txBox="1"/>
          <p:nvPr/>
        </p:nvSpPr>
        <p:spPr>
          <a:xfrm>
            <a:off x="685800" y="838200"/>
            <a:ext cx="7391400"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685800" y="914400"/>
            <a:ext cx="184731" cy="369332"/>
          </a:xfrm>
          <a:prstGeom prst="rect">
            <a:avLst/>
          </a:prstGeom>
          <a:solidFill>
            <a:schemeClr val="bg1"/>
          </a:solidFill>
        </p:spPr>
        <p:txBody>
          <a:bodyPr wrap="none" rtlCol="0">
            <a:spAutoFit/>
          </a:bodyPr>
          <a:lstStyle/>
          <a:p>
            <a:endParaRPr lang="en-US" dirty="0"/>
          </a:p>
        </p:txBody>
      </p:sp>
      <p:sp>
        <p:nvSpPr>
          <p:cNvPr id="5" name="TextBox 4"/>
          <p:cNvSpPr txBox="1"/>
          <p:nvPr/>
        </p:nvSpPr>
        <p:spPr>
          <a:xfrm>
            <a:off x="685800" y="1295400"/>
            <a:ext cx="71628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09600" y="1447800"/>
            <a:ext cx="7543800"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85800" y="1143000"/>
            <a:ext cx="73152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57200" y="1295400"/>
            <a:ext cx="7620000" cy="830997"/>
          </a:xfrm>
          <a:prstGeom prst="rect">
            <a:avLst/>
          </a:prstGeom>
          <a:noFill/>
        </p:spPr>
        <p:txBody>
          <a:bodyPr wrap="square" rtlCol="0">
            <a:spAutoFit/>
          </a:bodyPr>
          <a:lstStyle/>
          <a:p>
            <a:r>
              <a:rPr lang="en-US" sz="2400" b="1" u="sng" dirty="0" smtClean="0">
                <a:solidFill>
                  <a:schemeClr val="tx2">
                    <a:lumMod val="75000"/>
                  </a:schemeClr>
                </a:solidFill>
              </a:rPr>
              <a:t>THESE ARE THE COURT CAN TAKE ACTION ON THIS OFFENCES</a:t>
            </a:r>
            <a:endParaRPr lang="en-US" sz="2400" b="1" u="sng" dirty="0">
              <a:solidFill>
                <a:schemeClr val="tx2">
                  <a:lumMod val="7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User\Downloads\image.png"/>
          <p:cNvPicPr>
            <a:picLocks noChangeAspect="1" noChangeArrowheads="1"/>
          </p:cNvPicPr>
          <p:nvPr/>
        </p:nvPicPr>
        <p:blipFill>
          <a:blip r:embed="rId2"/>
          <a:srcRect/>
          <a:stretch>
            <a:fillRect/>
          </a:stretch>
        </p:blipFill>
        <p:spPr bwMode="auto">
          <a:xfrm>
            <a:off x="0" y="762000"/>
            <a:ext cx="9144000" cy="609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940560"/>
          <a:ext cx="6096000" cy="6375399"/>
        </p:xfrm>
        <a:graphic>
          <a:graphicData uri="http://schemas.openxmlformats.org/drawingml/2006/table">
            <a:tbl>
              <a:tblPr/>
              <a:tblGrid>
                <a:gridCol w="1016000"/>
                <a:gridCol w="1016000"/>
                <a:gridCol w="1016000"/>
                <a:gridCol w="1016000"/>
                <a:gridCol w="1016000"/>
                <a:gridCol w="1016000"/>
              </a:tblGrid>
              <a:tr h="829675">
                <a:tc>
                  <a:txBody>
                    <a:bodyPr/>
                    <a:lstStyle/>
                    <a:p>
                      <a:pPr marL="0" marR="0">
                        <a:lnSpc>
                          <a:spcPts val="1965"/>
                        </a:lnSpc>
                        <a:spcBef>
                          <a:spcPts val="1660"/>
                        </a:spcBef>
                        <a:spcAft>
                          <a:spcPts val="1660"/>
                        </a:spcAft>
                      </a:pPr>
                      <a:endParaRPr lang="en-US" sz="1100" dirty="0">
                        <a:latin typeface="Calibri"/>
                        <a:ea typeface="Calibri"/>
                        <a:cs typeface="Times New Roman"/>
                      </a:endParaRPr>
                    </a:p>
                  </a:txBody>
                  <a:tcPr marL="60960" marR="60960" marT="30480" marB="30480" anchor="b">
                    <a:lnL>
                      <a:noFill/>
                    </a:lnL>
                    <a:lnR>
                      <a:noFill/>
                    </a:lnR>
                    <a:lnT>
                      <a:noFill/>
                    </a:lnT>
                    <a:lnB>
                      <a:noFill/>
                    </a:lnB>
                  </a:tcPr>
                </a:tc>
                <a:tc>
                  <a:txBody>
                    <a:bodyPr/>
                    <a:lstStyle/>
                    <a:p>
                      <a:pPr algn="l" fontAlgn="b"/>
                      <a:endParaRPr lang="en-US" dirty="0"/>
                    </a:p>
                  </a:txBody>
                  <a:tcPr anchor="b">
                    <a:lnL>
                      <a:noFill/>
                    </a:lnL>
                    <a:lnR>
                      <a:noFill/>
                    </a:lnR>
                    <a:lnT>
                      <a:noFill/>
                    </a:lnT>
                    <a:lnB>
                      <a:noFill/>
                    </a:lnB>
                  </a:tcPr>
                </a:tc>
                <a:tc>
                  <a:txBody>
                    <a:bodyPr/>
                    <a:lstStyle/>
                    <a:p>
                      <a:pPr algn="l" fontAlgn="b"/>
                      <a:endParaRPr lang="en-US"/>
                    </a:p>
                  </a:txBody>
                  <a:tcPr anchor="b">
                    <a:lnL>
                      <a:noFill/>
                    </a:lnL>
                    <a:lnR>
                      <a:noFill/>
                    </a:lnR>
                    <a:lnT>
                      <a:noFill/>
                    </a:lnT>
                    <a:lnB>
                      <a:noFill/>
                    </a:lnB>
                  </a:tcPr>
                </a:tc>
                <a:tc>
                  <a:txBody>
                    <a:bodyPr/>
                    <a:lstStyle/>
                    <a:p>
                      <a:pPr algn="l" fontAlgn="b"/>
                      <a:endParaRPr lang="en-US"/>
                    </a:p>
                  </a:txBody>
                  <a:tcPr anchor="b">
                    <a:lnL>
                      <a:noFill/>
                    </a:lnL>
                    <a:lnR>
                      <a:noFill/>
                    </a:lnR>
                    <a:lnT>
                      <a:noFill/>
                    </a:lnT>
                    <a:lnB>
                      <a:noFill/>
                    </a:lnB>
                  </a:tcPr>
                </a:tc>
                <a:tc>
                  <a:txBody>
                    <a:bodyPr/>
                    <a:lstStyle/>
                    <a:p>
                      <a:pPr algn="l" fontAlgn="b"/>
                      <a:endParaRPr lang="en-US"/>
                    </a:p>
                  </a:txBody>
                  <a:tcPr anchor="b">
                    <a:lnL>
                      <a:noFill/>
                    </a:lnL>
                    <a:lnR>
                      <a:noFill/>
                    </a:lnR>
                    <a:lnT>
                      <a:noFill/>
                    </a:lnT>
                    <a:lnB>
                      <a:noFill/>
                    </a:lnB>
                  </a:tcPr>
                </a:tc>
                <a:tc>
                  <a:txBody>
                    <a:bodyPr/>
                    <a:lstStyle/>
                    <a:p>
                      <a:pPr algn="l" fontAlgn="b"/>
                      <a:endParaRPr lang="en-US"/>
                    </a:p>
                  </a:txBody>
                  <a:tcPr anchor="b">
                    <a:lnL>
                      <a:noFill/>
                    </a:lnL>
                    <a:lnR>
                      <a:noFill/>
                    </a:lnR>
                    <a:lnT>
                      <a:noFill/>
                    </a:lnT>
                    <a:lnB>
                      <a:noFill/>
                    </a:lnB>
                  </a:tcPr>
                </a:tc>
              </a:tr>
              <a:tr h="698674">
                <a:tc>
                  <a:txBody>
                    <a:bodyPr/>
                    <a:lstStyle/>
                    <a:p>
                      <a:pPr marL="0" marR="0">
                        <a:lnSpc>
                          <a:spcPts val="1965"/>
                        </a:lnSpc>
                        <a:spcBef>
                          <a:spcPts val="1660"/>
                        </a:spcBef>
                        <a:spcAft>
                          <a:spcPts val="1660"/>
                        </a:spcAft>
                      </a:pPr>
                      <a:endParaRPr lang="en-US" sz="1100" dirty="0">
                        <a:latin typeface="Calibri"/>
                        <a:ea typeface="Calibri"/>
                        <a:cs typeface="Times New Roman"/>
                      </a:endParaRPr>
                    </a:p>
                  </a:txBody>
                  <a:tcPr marL="60960" marR="60960" marT="30480" marB="30480" anchor="b">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r>
              <a:tr h="436671">
                <a:tc>
                  <a:txBody>
                    <a:bodyPr/>
                    <a:lstStyle/>
                    <a:p>
                      <a:pPr marL="0" marR="0">
                        <a:lnSpc>
                          <a:spcPts val="1965"/>
                        </a:lnSpc>
                        <a:spcBef>
                          <a:spcPts val="1660"/>
                        </a:spcBef>
                        <a:spcAft>
                          <a:spcPts val="1660"/>
                        </a:spcAft>
                      </a:pPr>
                      <a:endParaRPr lang="en-US" sz="1100" dirty="0">
                        <a:latin typeface="Calibri"/>
                        <a:ea typeface="Calibri"/>
                        <a:cs typeface="Times New Roman"/>
                      </a:endParaRPr>
                    </a:p>
                  </a:txBody>
                  <a:tcPr marL="60960" marR="60960" marT="30480" marB="30480" anchor="b">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r>
              <a:tr h="567673">
                <a:tc>
                  <a:txBody>
                    <a:bodyPr/>
                    <a:lstStyle/>
                    <a:p>
                      <a:pPr marL="0" marR="0">
                        <a:lnSpc>
                          <a:spcPts val="1965"/>
                        </a:lnSpc>
                        <a:spcBef>
                          <a:spcPts val="1660"/>
                        </a:spcBef>
                        <a:spcAft>
                          <a:spcPts val="1660"/>
                        </a:spcAft>
                      </a:pPr>
                      <a:endParaRPr lang="en-US" sz="1100" dirty="0">
                        <a:latin typeface="Calibri"/>
                        <a:ea typeface="Calibri"/>
                        <a:cs typeface="Times New Roman"/>
                      </a:endParaRPr>
                    </a:p>
                  </a:txBody>
                  <a:tcPr marL="60960" marR="60960" marT="30480" marB="30480" anchor="b">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r>
              <a:tr h="829675">
                <a:tc>
                  <a:txBody>
                    <a:bodyPr/>
                    <a:lstStyle/>
                    <a:p>
                      <a:pPr marL="0" marR="0">
                        <a:lnSpc>
                          <a:spcPts val="1965"/>
                        </a:lnSpc>
                        <a:spcBef>
                          <a:spcPts val="1660"/>
                        </a:spcBef>
                        <a:spcAft>
                          <a:spcPts val="1660"/>
                        </a:spcAft>
                      </a:pPr>
                      <a:endParaRPr lang="en-US" sz="1100" dirty="0">
                        <a:latin typeface="Calibri"/>
                        <a:ea typeface="Calibri"/>
                        <a:cs typeface="Times New Roman"/>
                      </a:endParaRPr>
                    </a:p>
                  </a:txBody>
                  <a:tcPr marL="60960" marR="60960" marT="30480" marB="30480" anchor="b">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r>
              <a:tr h="829675">
                <a:tc>
                  <a:txBody>
                    <a:bodyPr/>
                    <a:lstStyle/>
                    <a:p>
                      <a:pPr marL="0" marR="0">
                        <a:lnSpc>
                          <a:spcPts val="1965"/>
                        </a:lnSpc>
                        <a:spcBef>
                          <a:spcPts val="1660"/>
                        </a:spcBef>
                        <a:spcAft>
                          <a:spcPts val="1660"/>
                        </a:spcAft>
                      </a:pPr>
                      <a:endParaRPr lang="en-US" sz="1100" dirty="0">
                        <a:latin typeface="Calibri"/>
                        <a:ea typeface="Calibri"/>
                        <a:cs typeface="Times New Roman"/>
                      </a:endParaRPr>
                    </a:p>
                  </a:txBody>
                  <a:tcPr marL="60960" marR="60960" marT="30480" marB="30480" anchor="b">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r>
              <a:tr h="829675">
                <a:tc>
                  <a:txBody>
                    <a:bodyPr/>
                    <a:lstStyle/>
                    <a:p>
                      <a:pPr marL="0" marR="0">
                        <a:lnSpc>
                          <a:spcPts val="1965"/>
                        </a:lnSpc>
                        <a:spcBef>
                          <a:spcPts val="1660"/>
                        </a:spcBef>
                        <a:spcAft>
                          <a:spcPts val="1660"/>
                        </a:spcAft>
                      </a:pPr>
                      <a:endParaRPr lang="en-US" sz="1100" dirty="0">
                        <a:latin typeface="Calibri"/>
                        <a:ea typeface="Calibri"/>
                        <a:cs typeface="Times New Roman"/>
                      </a:endParaRPr>
                    </a:p>
                  </a:txBody>
                  <a:tcPr marL="60960" marR="60960" marT="30480" marB="30480">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c>
                  <a:txBody>
                    <a:bodyPr/>
                    <a:lstStyle/>
                    <a:p>
                      <a:pPr algn="l" fontAlgn="t"/>
                      <a:endParaRPr lang="en-US"/>
                    </a:p>
                  </a:txBody>
                  <a:tcPr>
                    <a:lnL>
                      <a:noFill/>
                    </a:lnL>
                    <a:lnR>
                      <a:noFill/>
                    </a:lnR>
                    <a:lnT>
                      <a:noFill/>
                    </a:lnT>
                    <a:lnB>
                      <a:noFill/>
                    </a:lnB>
                  </a:tcPr>
                </a:tc>
              </a:tr>
              <a:tr h="1353681">
                <a:tc>
                  <a:txBody>
                    <a:bodyPr/>
                    <a:lstStyle/>
                    <a:p>
                      <a:pPr marL="0" marR="0">
                        <a:lnSpc>
                          <a:spcPts val="1965"/>
                        </a:lnSpc>
                        <a:spcBef>
                          <a:spcPts val="1660"/>
                        </a:spcBef>
                        <a:spcAft>
                          <a:spcPts val="1660"/>
                        </a:spcAft>
                      </a:pPr>
                      <a:endParaRPr lang="en-US" sz="1100" dirty="0">
                        <a:latin typeface="Calibri"/>
                        <a:ea typeface="Calibri"/>
                        <a:cs typeface="Times New Roman"/>
                      </a:endParaRPr>
                    </a:p>
                  </a:txBody>
                  <a:tcPr marL="60960" marR="60960" marT="30480" marB="30480">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c>
                  <a:txBody>
                    <a:bodyPr/>
                    <a:lstStyle/>
                    <a:p>
                      <a:pPr algn="l" fontAlgn="t"/>
                      <a:endParaRPr lang="en-US" dirty="0"/>
                    </a:p>
                  </a:txBody>
                  <a:tcPr>
                    <a:lnL>
                      <a:noFill/>
                    </a:lnL>
                    <a:lnR>
                      <a:noFill/>
                    </a:lnR>
                    <a:lnT>
                      <a:noFill/>
                    </a:lnT>
                    <a:lnB>
                      <a:noFill/>
                    </a:lnB>
                  </a:tcPr>
                </a:tc>
              </a:tr>
            </a:tbl>
          </a:graphicData>
        </a:graphic>
      </p:graphicFrame>
      <p:sp>
        <p:nvSpPr>
          <p:cNvPr id="60417" name="Rectangle 1"/>
          <p:cNvSpPr>
            <a:spLocks noChangeArrowheads="1"/>
          </p:cNvSpPr>
          <p:nvPr/>
        </p:nvSpPr>
        <p:spPr bwMode="auto">
          <a:xfrm>
            <a:off x="609600" y="914400"/>
            <a:ext cx="662940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u="sng" dirty="0" smtClean="0"/>
              <a:t>            Characteristics of serum screening options for </a:t>
            </a:r>
            <a:r>
              <a:rPr lang="en-US" u="sng" dirty="0" err="1" smtClean="0"/>
              <a:t>aneuploidy</a:t>
            </a:r>
            <a:endParaRPr kumimoji="0" lang="en-US" sz="1800" b="0" i="0" u="sng"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2108970" y="1338120"/>
          <a:ext cx="4926060" cy="4181760"/>
        </p:xfrm>
        <a:graphic>
          <a:graphicData uri="http://schemas.openxmlformats.org/drawingml/2006/table">
            <a:tbl>
              <a:tblPr/>
              <a:tblGrid>
                <a:gridCol w="985212"/>
                <a:gridCol w="985212"/>
                <a:gridCol w="985212"/>
                <a:gridCol w="985212"/>
                <a:gridCol w="985212"/>
              </a:tblGrid>
              <a:tr h="1182254">
                <a:tc>
                  <a:txBody>
                    <a:bodyPr/>
                    <a:lstStyle/>
                    <a:p>
                      <a:pPr algn="l" fontAlgn="b"/>
                      <a:r>
                        <a:rPr lang="en-US" sz="1500"/>
                        <a:t>Screening Test</a:t>
                      </a:r>
                    </a:p>
                  </a:txBody>
                  <a:tcPr marL="73891" marR="73891" marT="36945" marB="36945" anchor="b">
                    <a:lnL>
                      <a:noFill/>
                    </a:lnL>
                    <a:lnR>
                      <a:noFill/>
                    </a:lnR>
                    <a:lnT>
                      <a:noFill/>
                    </a:lnT>
                    <a:lnB>
                      <a:noFill/>
                    </a:lnB>
                  </a:tcPr>
                </a:tc>
                <a:tc>
                  <a:txBody>
                    <a:bodyPr/>
                    <a:lstStyle/>
                    <a:p>
                      <a:pPr algn="l" fontAlgn="b"/>
                      <a:r>
                        <a:rPr lang="en-US" sz="1500"/>
                        <a:t>Gestational Age at Screening (in wk)</a:t>
                      </a:r>
                    </a:p>
                  </a:txBody>
                  <a:tcPr marL="73891" marR="73891" marT="36945" marB="36945" anchor="b">
                    <a:lnL>
                      <a:noFill/>
                    </a:lnL>
                    <a:lnR>
                      <a:noFill/>
                    </a:lnR>
                    <a:lnT>
                      <a:noFill/>
                    </a:lnT>
                    <a:lnB>
                      <a:noFill/>
                    </a:lnB>
                  </a:tcPr>
                </a:tc>
                <a:tc>
                  <a:txBody>
                    <a:bodyPr/>
                    <a:lstStyle/>
                    <a:p>
                      <a:pPr algn="l" fontAlgn="b"/>
                      <a:r>
                        <a:rPr lang="en-US" sz="1500"/>
                        <a:t>Detection Rate for Trisomy 21 (%)</a:t>
                      </a:r>
                    </a:p>
                  </a:txBody>
                  <a:tcPr marL="73891" marR="73891" marT="36945" marB="36945" anchor="b">
                    <a:lnL>
                      <a:noFill/>
                    </a:lnL>
                    <a:lnR>
                      <a:noFill/>
                    </a:lnR>
                    <a:lnT>
                      <a:noFill/>
                    </a:lnT>
                    <a:lnB>
                      <a:noFill/>
                    </a:lnB>
                  </a:tcPr>
                </a:tc>
                <a:tc>
                  <a:txBody>
                    <a:bodyPr/>
                    <a:lstStyle/>
                    <a:p>
                      <a:pPr algn="l" fontAlgn="b"/>
                      <a:r>
                        <a:rPr lang="en-US" sz="1500"/>
                        <a:t>Screen Positive Rate (%)</a:t>
                      </a:r>
                    </a:p>
                  </a:txBody>
                  <a:tcPr marL="73891" marR="73891" marT="36945" marB="36945" anchor="b">
                    <a:lnL>
                      <a:noFill/>
                    </a:lnL>
                    <a:lnR>
                      <a:noFill/>
                    </a:lnR>
                    <a:lnT>
                      <a:noFill/>
                    </a:lnT>
                    <a:lnB>
                      <a:noFill/>
                    </a:lnB>
                  </a:tcPr>
                </a:tc>
                <a:tc>
                  <a:txBody>
                    <a:bodyPr/>
                    <a:lstStyle/>
                    <a:p>
                      <a:pPr algn="l" fontAlgn="b"/>
                      <a:r>
                        <a:rPr lang="en-US" sz="1500"/>
                        <a:t>Analytes and/or Measurements Obtained</a:t>
                      </a:r>
                    </a:p>
                  </a:txBody>
                  <a:tcPr marL="73891" marR="73891" marT="36945" marB="36945" anchor="b">
                    <a:lnL>
                      <a:noFill/>
                    </a:lnL>
                    <a:lnR>
                      <a:noFill/>
                    </a:lnR>
                    <a:lnT>
                      <a:noFill/>
                    </a:lnT>
                    <a:lnB>
                      <a:noFill/>
                    </a:lnB>
                  </a:tcPr>
                </a:tc>
              </a:tr>
              <a:tr h="1182254">
                <a:tc>
                  <a:txBody>
                    <a:bodyPr/>
                    <a:lstStyle/>
                    <a:p>
                      <a:pPr algn="l" fontAlgn="t"/>
                      <a:r>
                        <a:rPr lang="en-US" sz="1500"/>
                        <a:t>First-trimester screen</a:t>
                      </a:r>
                    </a:p>
                  </a:txBody>
                  <a:tcPr marL="73891" marR="73891" marT="36945" marB="36945">
                    <a:lnL>
                      <a:noFill/>
                    </a:lnL>
                    <a:lnR>
                      <a:noFill/>
                    </a:lnR>
                    <a:lnT>
                      <a:noFill/>
                    </a:lnT>
                    <a:lnB>
                      <a:noFill/>
                    </a:lnB>
                  </a:tcPr>
                </a:tc>
                <a:tc>
                  <a:txBody>
                    <a:bodyPr/>
                    <a:lstStyle/>
                    <a:p>
                      <a:pPr algn="l" fontAlgn="t"/>
                      <a:r>
                        <a:rPr lang="en-US" sz="1500"/>
                        <a:t>10–13</a:t>
                      </a:r>
                      <a:r>
                        <a:rPr lang="en-US" sz="1500" baseline="30000"/>
                        <a:t>*</a:t>
                      </a:r>
                      <a:endParaRPr lang="en-US" sz="1500"/>
                    </a:p>
                  </a:txBody>
                  <a:tcPr marL="73891" marR="73891" marT="36945" marB="36945">
                    <a:lnL>
                      <a:noFill/>
                    </a:lnL>
                    <a:lnR>
                      <a:noFill/>
                    </a:lnR>
                    <a:lnT>
                      <a:noFill/>
                    </a:lnT>
                    <a:lnB>
                      <a:noFill/>
                    </a:lnB>
                  </a:tcPr>
                </a:tc>
                <a:tc>
                  <a:txBody>
                    <a:bodyPr/>
                    <a:lstStyle/>
                    <a:p>
                      <a:pPr algn="l" fontAlgn="t"/>
                      <a:r>
                        <a:rPr lang="en-US" sz="1500"/>
                        <a:t>82–87</a:t>
                      </a:r>
                      <a:r>
                        <a:rPr lang="en-US" sz="1500" baseline="30000">
                          <a:solidFill>
                            <a:srgbClr val="642A8F"/>
                          </a:solidFill>
                          <a:hlinkClick r:id="rId2"/>
                        </a:rPr>
                        <a:t>15</a:t>
                      </a:r>
                      <a:endParaRPr lang="en-US" sz="1500"/>
                    </a:p>
                  </a:txBody>
                  <a:tcPr marL="73891" marR="73891" marT="36945" marB="36945">
                    <a:lnL>
                      <a:noFill/>
                    </a:lnL>
                    <a:lnR>
                      <a:noFill/>
                    </a:lnR>
                    <a:lnT>
                      <a:noFill/>
                    </a:lnT>
                    <a:lnB>
                      <a:noFill/>
                    </a:lnB>
                  </a:tcPr>
                </a:tc>
                <a:tc>
                  <a:txBody>
                    <a:bodyPr/>
                    <a:lstStyle/>
                    <a:p>
                      <a:pPr algn="l" fontAlgn="t"/>
                      <a:r>
                        <a:rPr lang="en-US" sz="1500"/>
                        <a:t>5</a:t>
                      </a:r>
                    </a:p>
                  </a:txBody>
                  <a:tcPr marL="73891" marR="73891" marT="36945" marB="36945">
                    <a:lnL>
                      <a:noFill/>
                    </a:lnL>
                    <a:lnR>
                      <a:noFill/>
                    </a:lnR>
                    <a:lnT>
                      <a:noFill/>
                    </a:lnT>
                    <a:lnB>
                      <a:noFill/>
                    </a:lnB>
                  </a:tcPr>
                </a:tc>
                <a:tc>
                  <a:txBody>
                    <a:bodyPr/>
                    <a:lstStyle/>
                    <a:p>
                      <a:pPr algn="l" fontAlgn="t"/>
                      <a:r>
                        <a:rPr lang="en-US" sz="1500"/>
                        <a:t>Nuchal translucency</a:t>
                      </a:r>
                      <a:br>
                        <a:rPr lang="en-US" sz="1500"/>
                      </a:br>
                      <a:r>
                        <a:rPr lang="en-US" sz="1500"/>
                        <a:t>Papp-A</a:t>
                      </a:r>
                      <a:br>
                        <a:rPr lang="en-US" sz="1500"/>
                      </a:br>
                      <a:r>
                        <a:rPr lang="en-US" sz="1500"/>
                        <a:t>hCG</a:t>
                      </a:r>
                    </a:p>
                  </a:txBody>
                  <a:tcPr marL="73891" marR="73891" marT="36945" marB="36945">
                    <a:lnL>
                      <a:noFill/>
                    </a:lnL>
                    <a:lnR>
                      <a:noFill/>
                    </a:lnR>
                    <a:lnT>
                      <a:noFill/>
                    </a:lnT>
                    <a:lnB>
                      <a:noFill/>
                    </a:lnB>
                  </a:tcPr>
                </a:tc>
              </a:tr>
              <a:tr h="738909">
                <a:tc>
                  <a:txBody>
                    <a:bodyPr/>
                    <a:lstStyle/>
                    <a:p>
                      <a:pPr algn="l" fontAlgn="t"/>
                      <a:r>
                        <a:rPr lang="en-US" sz="1500"/>
                        <a:t>Triple screen</a:t>
                      </a:r>
                    </a:p>
                  </a:txBody>
                  <a:tcPr marL="73891" marR="73891" marT="36945" marB="36945">
                    <a:lnL>
                      <a:noFill/>
                    </a:lnL>
                    <a:lnR>
                      <a:noFill/>
                    </a:lnR>
                    <a:lnT>
                      <a:noFill/>
                    </a:lnT>
                    <a:lnB>
                      <a:noFill/>
                    </a:lnB>
                  </a:tcPr>
                </a:tc>
                <a:tc>
                  <a:txBody>
                    <a:bodyPr/>
                    <a:lstStyle/>
                    <a:p>
                      <a:pPr algn="l" fontAlgn="t"/>
                      <a:r>
                        <a:rPr lang="en-US" sz="1500"/>
                        <a:t>15–22</a:t>
                      </a:r>
                    </a:p>
                  </a:txBody>
                  <a:tcPr marL="73891" marR="73891" marT="36945" marB="36945">
                    <a:lnL>
                      <a:noFill/>
                    </a:lnL>
                    <a:lnR>
                      <a:noFill/>
                    </a:lnR>
                    <a:lnT>
                      <a:noFill/>
                    </a:lnT>
                    <a:lnB>
                      <a:noFill/>
                    </a:lnB>
                  </a:tcPr>
                </a:tc>
                <a:tc>
                  <a:txBody>
                    <a:bodyPr/>
                    <a:lstStyle/>
                    <a:p>
                      <a:pPr algn="l" fontAlgn="t"/>
                      <a:r>
                        <a:rPr lang="en-US" sz="1500"/>
                        <a:t>69</a:t>
                      </a:r>
                    </a:p>
                  </a:txBody>
                  <a:tcPr marL="73891" marR="73891" marT="36945" marB="36945">
                    <a:lnL>
                      <a:noFill/>
                    </a:lnL>
                    <a:lnR>
                      <a:noFill/>
                    </a:lnR>
                    <a:lnT>
                      <a:noFill/>
                    </a:lnT>
                    <a:lnB>
                      <a:noFill/>
                    </a:lnB>
                  </a:tcPr>
                </a:tc>
                <a:tc>
                  <a:txBody>
                    <a:bodyPr/>
                    <a:lstStyle/>
                    <a:p>
                      <a:pPr algn="l" fontAlgn="t"/>
                      <a:r>
                        <a:rPr lang="en-US" sz="1500"/>
                        <a:t>5</a:t>
                      </a:r>
                    </a:p>
                  </a:txBody>
                  <a:tcPr marL="73891" marR="73891" marT="36945" marB="36945">
                    <a:lnL>
                      <a:noFill/>
                    </a:lnL>
                    <a:lnR>
                      <a:noFill/>
                    </a:lnR>
                    <a:lnT>
                      <a:noFill/>
                    </a:lnT>
                    <a:lnB>
                      <a:noFill/>
                    </a:lnB>
                  </a:tcPr>
                </a:tc>
                <a:tc>
                  <a:txBody>
                    <a:bodyPr/>
                    <a:lstStyle/>
                    <a:p>
                      <a:pPr algn="l" fontAlgn="t"/>
                      <a:r>
                        <a:rPr lang="en-US" sz="1500"/>
                        <a:t>hCG</a:t>
                      </a:r>
                      <a:br>
                        <a:rPr lang="en-US" sz="1500"/>
                      </a:br>
                      <a:r>
                        <a:rPr lang="en-US" sz="1500"/>
                        <a:t>AFP</a:t>
                      </a:r>
                      <a:br>
                        <a:rPr lang="en-US" sz="1500"/>
                      </a:br>
                      <a:r>
                        <a:rPr lang="en-US" sz="1500"/>
                        <a:t>uE3</a:t>
                      </a:r>
                    </a:p>
                  </a:txBody>
                  <a:tcPr marL="73891" marR="73891" marT="36945" marB="36945">
                    <a:lnL>
                      <a:noFill/>
                    </a:lnL>
                    <a:lnR>
                      <a:noFill/>
                    </a:lnR>
                    <a:lnT>
                      <a:noFill/>
                    </a:lnT>
                    <a:lnB>
                      <a:noFill/>
                    </a:lnB>
                  </a:tcPr>
                </a:tc>
              </a:tr>
              <a:tr h="960582">
                <a:tc>
                  <a:txBody>
                    <a:bodyPr/>
                    <a:lstStyle/>
                    <a:p>
                      <a:pPr algn="l" fontAlgn="t"/>
                      <a:r>
                        <a:rPr lang="en-US" sz="1500"/>
                        <a:t>Quad screen</a:t>
                      </a:r>
                    </a:p>
                  </a:txBody>
                  <a:tcPr marL="73891" marR="73891" marT="36945" marB="36945">
                    <a:lnL>
                      <a:noFill/>
                    </a:lnL>
                    <a:lnR>
                      <a:noFill/>
                    </a:lnR>
                    <a:lnT>
                      <a:noFill/>
                    </a:lnT>
                    <a:lnB>
                      <a:noFill/>
                    </a:lnB>
                  </a:tcPr>
                </a:tc>
                <a:tc>
                  <a:txBody>
                    <a:bodyPr/>
                    <a:lstStyle/>
                    <a:p>
                      <a:pPr algn="l" fontAlgn="t"/>
                      <a:r>
                        <a:rPr lang="en-US" sz="1500"/>
                        <a:t>15–22</a:t>
                      </a:r>
                    </a:p>
                  </a:txBody>
                  <a:tcPr marL="73891" marR="73891" marT="36945" marB="36945">
                    <a:lnL>
                      <a:noFill/>
                    </a:lnL>
                    <a:lnR>
                      <a:noFill/>
                    </a:lnR>
                    <a:lnT>
                      <a:noFill/>
                    </a:lnT>
                    <a:lnB>
                      <a:noFill/>
                    </a:lnB>
                  </a:tcPr>
                </a:tc>
                <a:tc>
                  <a:txBody>
                    <a:bodyPr/>
                    <a:lstStyle/>
                    <a:p>
                      <a:pPr algn="l" fontAlgn="t"/>
                      <a:r>
                        <a:rPr lang="en-US" sz="1500"/>
                        <a:t>81</a:t>
                      </a:r>
                    </a:p>
                  </a:txBody>
                  <a:tcPr marL="73891" marR="73891" marT="36945" marB="36945">
                    <a:lnL>
                      <a:noFill/>
                    </a:lnL>
                    <a:lnR>
                      <a:noFill/>
                    </a:lnR>
                    <a:lnT>
                      <a:noFill/>
                    </a:lnT>
                    <a:lnB>
                      <a:noFill/>
                    </a:lnB>
                  </a:tcPr>
                </a:tc>
                <a:tc>
                  <a:txBody>
                    <a:bodyPr/>
                    <a:lstStyle/>
                    <a:p>
                      <a:pPr algn="l" fontAlgn="t"/>
                      <a:r>
                        <a:rPr lang="en-US" sz="1500"/>
                        <a:t>5</a:t>
                      </a:r>
                    </a:p>
                  </a:txBody>
                  <a:tcPr marL="73891" marR="73891" marT="36945" marB="36945">
                    <a:lnL>
                      <a:noFill/>
                    </a:lnL>
                    <a:lnR>
                      <a:noFill/>
                    </a:lnR>
                    <a:lnT>
                      <a:noFill/>
                    </a:lnT>
                    <a:lnB>
                      <a:noFill/>
                    </a:lnB>
                  </a:tcPr>
                </a:tc>
                <a:tc>
                  <a:txBody>
                    <a:bodyPr/>
                    <a:lstStyle/>
                    <a:p>
                      <a:pPr algn="l" fontAlgn="t"/>
                      <a:r>
                        <a:rPr lang="en-US" sz="1500" dirty="0" err="1"/>
                        <a:t>hCG</a:t>
                      </a:r>
                      <a:r>
                        <a:rPr lang="en-US" sz="1500" dirty="0"/>
                        <a:t/>
                      </a:r>
                      <a:br>
                        <a:rPr lang="en-US" sz="1500" dirty="0"/>
                      </a:br>
                      <a:r>
                        <a:rPr lang="en-US" sz="1500" dirty="0"/>
                        <a:t>AFP</a:t>
                      </a:r>
                      <a:br>
                        <a:rPr lang="en-US" sz="1500" dirty="0"/>
                      </a:br>
                      <a:r>
                        <a:rPr lang="en-US" sz="1500" dirty="0"/>
                        <a:t>uE3</a:t>
                      </a:r>
                      <a:br>
                        <a:rPr lang="en-US" sz="1500" dirty="0"/>
                      </a:br>
                      <a:r>
                        <a:rPr lang="en-US" sz="1500" dirty="0"/>
                        <a:t>DIA</a:t>
                      </a:r>
                    </a:p>
                  </a:txBody>
                  <a:tcPr marL="73891" marR="73891" marT="36945" marB="36945">
                    <a:lnL>
                      <a:noFill/>
                    </a:lnL>
                    <a:lnR>
                      <a:noFill/>
                    </a:lnR>
                    <a:lnT>
                      <a:noFill/>
                    </a:lnT>
                    <a:lnB>
                      <a:noFill/>
                    </a:lnB>
                  </a:tcPr>
                </a:tc>
              </a:tr>
            </a:tbl>
          </a:graphicData>
        </a:graphic>
      </p:graphicFrame>
      <p:sp>
        <p:nvSpPr>
          <p:cNvPr id="6041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16292" y="1389796"/>
          <a:ext cx="3711415" cy="4078408"/>
        </p:xfrm>
        <a:graphic>
          <a:graphicData uri="http://schemas.openxmlformats.org/drawingml/2006/table">
            <a:tbl>
              <a:tblPr/>
              <a:tblGrid>
                <a:gridCol w="742283"/>
                <a:gridCol w="742283"/>
                <a:gridCol w="742283"/>
                <a:gridCol w="742283"/>
                <a:gridCol w="742283"/>
              </a:tblGrid>
              <a:tr h="890740">
                <a:tc>
                  <a:txBody>
                    <a:bodyPr/>
                    <a:lstStyle/>
                    <a:p>
                      <a:pPr algn="l" fontAlgn="t"/>
                      <a:r>
                        <a:rPr lang="en-US" sz="1100"/>
                        <a:t>Integrated</a:t>
                      </a:r>
                    </a:p>
                  </a:txBody>
                  <a:tcPr marL="55671" marR="55671" marT="27836" marB="27836">
                    <a:lnL>
                      <a:noFill/>
                    </a:lnL>
                    <a:lnR>
                      <a:noFill/>
                    </a:lnR>
                    <a:lnT>
                      <a:noFill/>
                    </a:lnT>
                    <a:lnB>
                      <a:noFill/>
                    </a:lnB>
                    <a:solidFill>
                      <a:srgbClr val="FFFCF0"/>
                    </a:solidFill>
                  </a:tcPr>
                </a:tc>
                <a:tc>
                  <a:txBody>
                    <a:bodyPr/>
                    <a:lstStyle/>
                    <a:p>
                      <a:pPr algn="l" fontAlgn="t"/>
                      <a:r>
                        <a:rPr lang="en-US" sz="1100"/>
                        <a:t>10–13 and 15–22</a:t>
                      </a:r>
                    </a:p>
                  </a:txBody>
                  <a:tcPr marL="55671" marR="55671" marT="27836" marB="27836">
                    <a:lnL>
                      <a:noFill/>
                    </a:lnL>
                    <a:lnR>
                      <a:noFill/>
                    </a:lnR>
                    <a:lnT>
                      <a:noFill/>
                    </a:lnT>
                    <a:lnB>
                      <a:noFill/>
                    </a:lnB>
                    <a:solidFill>
                      <a:srgbClr val="FFFCF0"/>
                    </a:solidFill>
                  </a:tcPr>
                </a:tc>
                <a:tc>
                  <a:txBody>
                    <a:bodyPr/>
                    <a:lstStyle/>
                    <a:p>
                      <a:pPr algn="l" fontAlgn="t"/>
                      <a:r>
                        <a:rPr lang="en-US" sz="1100"/>
                        <a:t>96</a:t>
                      </a:r>
                    </a:p>
                  </a:txBody>
                  <a:tcPr marL="55671" marR="55671" marT="27836" marB="27836">
                    <a:lnL>
                      <a:noFill/>
                    </a:lnL>
                    <a:lnR>
                      <a:noFill/>
                    </a:lnR>
                    <a:lnT>
                      <a:noFill/>
                    </a:lnT>
                    <a:lnB>
                      <a:noFill/>
                    </a:lnB>
                    <a:solidFill>
                      <a:srgbClr val="FFFCF0"/>
                    </a:solidFill>
                  </a:tcPr>
                </a:tc>
                <a:tc>
                  <a:txBody>
                    <a:bodyPr/>
                    <a:lstStyle/>
                    <a:p>
                      <a:pPr algn="l" fontAlgn="t"/>
                      <a:r>
                        <a:rPr lang="en-US" sz="1100"/>
                        <a:t>5</a:t>
                      </a:r>
                    </a:p>
                  </a:txBody>
                  <a:tcPr marL="55671" marR="55671" marT="27836" marB="27836">
                    <a:lnL>
                      <a:noFill/>
                    </a:lnL>
                    <a:lnR>
                      <a:noFill/>
                    </a:lnR>
                    <a:lnT>
                      <a:noFill/>
                    </a:lnT>
                    <a:lnB>
                      <a:noFill/>
                    </a:lnB>
                    <a:solidFill>
                      <a:srgbClr val="FFFCF0"/>
                    </a:solidFill>
                  </a:tcPr>
                </a:tc>
                <a:tc>
                  <a:txBody>
                    <a:bodyPr/>
                    <a:lstStyle/>
                    <a:p>
                      <a:pPr algn="l" fontAlgn="t"/>
                      <a:r>
                        <a:rPr lang="en-US" sz="1100"/>
                        <a:t>First-trimester screen, then quad screen</a:t>
                      </a:r>
                    </a:p>
                  </a:txBody>
                  <a:tcPr marL="55671" marR="55671" marT="27836" marB="27836">
                    <a:lnL>
                      <a:noFill/>
                    </a:lnL>
                    <a:lnR>
                      <a:noFill/>
                    </a:lnR>
                    <a:lnT>
                      <a:noFill/>
                    </a:lnT>
                    <a:lnB>
                      <a:noFill/>
                    </a:lnB>
                    <a:solidFill>
                      <a:srgbClr val="FFFCF0"/>
                    </a:solidFill>
                  </a:tcPr>
                </a:tc>
              </a:tr>
              <a:tr h="890740">
                <a:tc>
                  <a:txBody>
                    <a:bodyPr/>
                    <a:lstStyle/>
                    <a:p>
                      <a:pPr algn="l" fontAlgn="t"/>
                      <a:r>
                        <a:rPr lang="en-US" sz="1100"/>
                        <a:t>Sequential stepwise</a:t>
                      </a:r>
                    </a:p>
                  </a:txBody>
                  <a:tcPr marL="55671" marR="55671" marT="27836" marB="27836">
                    <a:lnL>
                      <a:noFill/>
                    </a:lnL>
                    <a:lnR>
                      <a:noFill/>
                    </a:lnR>
                    <a:lnT>
                      <a:noFill/>
                    </a:lnT>
                    <a:lnB>
                      <a:noFill/>
                    </a:lnB>
                    <a:solidFill>
                      <a:srgbClr val="FFFCF0"/>
                    </a:solidFill>
                  </a:tcPr>
                </a:tc>
                <a:tc>
                  <a:txBody>
                    <a:bodyPr/>
                    <a:lstStyle/>
                    <a:p>
                      <a:pPr algn="l" fontAlgn="t"/>
                      <a:r>
                        <a:rPr lang="en-US" sz="1100"/>
                        <a:t>10–13 and 15–22</a:t>
                      </a:r>
                    </a:p>
                  </a:txBody>
                  <a:tcPr marL="55671" marR="55671" marT="27836" marB="27836">
                    <a:lnL>
                      <a:noFill/>
                    </a:lnL>
                    <a:lnR>
                      <a:noFill/>
                    </a:lnR>
                    <a:lnT>
                      <a:noFill/>
                    </a:lnT>
                    <a:lnB>
                      <a:noFill/>
                    </a:lnB>
                    <a:solidFill>
                      <a:srgbClr val="FFFCF0"/>
                    </a:solidFill>
                  </a:tcPr>
                </a:tc>
                <a:tc>
                  <a:txBody>
                    <a:bodyPr/>
                    <a:lstStyle/>
                    <a:p>
                      <a:pPr algn="l" fontAlgn="t"/>
                      <a:r>
                        <a:rPr lang="en-US" sz="1100"/>
                        <a:t>95</a:t>
                      </a:r>
                    </a:p>
                  </a:txBody>
                  <a:tcPr marL="55671" marR="55671" marT="27836" marB="27836">
                    <a:lnL>
                      <a:noFill/>
                    </a:lnL>
                    <a:lnR>
                      <a:noFill/>
                    </a:lnR>
                    <a:lnT>
                      <a:noFill/>
                    </a:lnT>
                    <a:lnB>
                      <a:noFill/>
                    </a:lnB>
                    <a:solidFill>
                      <a:srgbClr val="FFFCF0"/>
                    </a:solidFill>
                  </a:tcPr>
                </a:tc>
                <a:tc>
                  <a:txBody>
                    <a:bodyPr/>
                    <a:lstStyle/>
                    <a:p>
                      <a:pPr algn="l" fontAlgn="t"/>
                      <a:r>
                        <a:rPr lang="en-US" sz="1100"/>
                        <a:t>5</a:t>
                      </a:r>
                    </a:p>
                  </a:txBody>
                  <a:tcPr marL="55671" marR="55671" marT="27836" marB="27836">
                    <a:lnL>
                      <a:noFill/>
                    </a:lnL>
                    <a:lnR>
                      <a:noFill/>
                    </a:lnR>
                    <a:lnT>
                      <a:noFill/>
                    </a:lnT>
                    <a:lnB>
                      <a:noFill/>
                    </a:lnB>
                    <a:solidFill>
                      <a:srgbClr val="FFFCF0"/>
                    </a:solidFill>
                  </a:tcPr>
                </a:tc>
                <a:tc>
                  <a:txBody>
                    <a:bodyPr/>
                    <a:lstStyle/>
                    <a:p>
                      <a:pPr algn="l" fontAlgn="t"/>
                      <a:r>
                        <a:rPr lang="en-US" sz="1100"/>
                        <a:t>First-trimester screen, then quad screen</a:t>
                      </a:r>
                    </a:p>
                  </a:txBody>
                  <a:tcPr marL="55671" marR="55671" marT="27836" marB="27836">
                    <a:lnL>
                      <a:noFill/>
                    </a:lnL>
                    <a:lnR>
                      <a:noFill/>
                    </a:lnR>
                    <a:lnT>
                      <a:noFill/>
                    </a:lnT>
                    <a:lnB>
                      <a:noFill/>
                    </a:lnB>
                    <a:solidFill>
                      <a:srgbClr val="FFFCF0"/>
                    </a:solidFill>
                  </a:tcPr>
                </a:tc>
              </a:tr>
              <a:tr h="890740">
                <a:tc>
                  <a:txBody>
                    <a:bodyPr/>
                    <a:lstStyle/>
                    <a:p>
                      <a:pPr algn="l" fontAlgn="t"/>
                      <a:r>
                        <a:rPr lang="en-US" sz="1100"/>
                        <a:t>Contingent screen</a:t>
                      </a:r>
                    </a:p>
                  </a:txBody>
                  <a:tcPr marL="55671" marR="55671" marT="27836" marB="27836">
                    <a:lnL>
                      <a:noFill/>
                    </a:lnL>
                    <a:lnR>
                      <a:noFill/>
                    </a:lnR>
                    <a:lnT>
                      <a:noFill/>
                    </a:lnT>
                    <a:lnB>
                      <a:noFill/>
                    </a:lnB>
                    <a:solidFill>
                      <a:srgbClr val="FFFCF0"/>
                    </a:solidFill>
                  </a:tcPr>
                </a:tc>
                <a:tc>
                  <a:txBody>
                    <a:bodyPr/>
                    <a:lstStyle/>
                    <a:p>
                      <a:pPr algn="l" fontAlgn="t"/>
                      <a:r>
                        <a:rPr lang="en-US" sz="1100"/>
                        <a:t>10–13 and 15–22</a:t>
                      </a:r>
                    </a:p>
                  </a:txBody>
                  <a:tcPr marL="55671" marR="55671" marT="27836" marB="27836">
                    <a:lnL>
                      <a:noFill/>
                    </a:lnL>
                    <a:lnR>
                      <a:noFill/>
                    </a:lnR>
                    <a:lnT>
                      <a:noFill/>
                    </a:lnT>
                    <a:lnB>
                      <a:noFill/>
                    </a:lnB>
                    <a:solidFill>
                      <a:srgbClr val="FFFCF0"/>
                    </a:solidFill>
                  </a:tcPr>
                </a:tc>
                <a:tc>
                  <a:txBody>
                    <a:bodyPr/>
                    <a:lstStyle/>
                    <a:p>
                      <a:pPr algn="l" fontAlgn="t"/>
                      <a:r>
                        <a:rPr lang="en-US" sz="1100"/>
                        <a:t>88–94</a:t>
                      </a:r>
                    </a:p>
                  </a:txBody>
                  <a:tcPr marL="55671" marR="55671" marT="27836" marB="27836">
                    <a:lnL>
                      <a:noFill/>
                    </a:lnL>
                    <a:lnR>
                      <a:noFill/>
                    </a:lnR>
                    <a:lnT>
                      <a:noFill/>
                    </a:lnT>
                    <a:lnB>
                      <a:noFill/>
                    </a:lnB>
                    <a:solidFill>
                      <a:srgbClr val="FFFCF0"/>
                    </a:solidFill>
                  </a:tcPr>
                </a:tc>
                <a:tc>
                  <a:txBody>
                    <a:bodyPr/>
                    <a:lstStyle/>
                    <a:p>
                      <a:pPr algn="l" fontAlgn="t"/>
                      <a:r>
                        <a:rPr lang="en-US" sz="1100"/>
                        <a:t>5</a:t>
                      </a:r>
                    </a:p>
                  </a:txBody>
                  <a:tcPr marL="55671" marR="55671" marT="27836" marB="27836">
                    <a:lnL>
                      <a:noFill/>
                    </a:lnL>
                    <a:lnR>
                      <a:noFill/>
                    </a:lnR>
                    <a:lnT>
                      <a:noFill/>
                    </a:lnT>
                    <a:lnB>
                      <a:noFill/>
                    </a:lnB>
                    <a:solidFill>
                      <a:srgbClr val="FFFCF0"/>
                    </a:solidFill>
                  </a:tcPr>
                </a:tc>
                <a:tc>
                  <a:txBody>
                    <a:bodyPr/>
                    <a:lstStyle/>
                    <a:p>
                      <a:pPr algn="l" fontAlgn="t"/>
                      <a:r>
                        <a:rPr lang="en-US" sz="1100"/>
                        <a:t>First-trimester screen, then quad screen</a:t>
                      </a:r>
                    </a:p>
                  </a:txBody>
                  <a:tcPr marL="55671" marR="55671" marT="27836" marB="27836">
                    <a:lnL>
                      <a:noFill/>
                    </a:lnL>
                    <a:lnR>
                      <a:noFill/>
                    </a:lnR>
                    <a:lnT>
                      <a:noFill/>
                    </a:lnT>
                    <a:lnB>
                      <a:noFill/>
                    </a:lnB>
                    <a:solidFill>
                      <a:srgbClr val="FFFCF0"/>
                    </a:solidFill>
                  </a:tcPr>
                </a:tc>
              </a:tr>
              <a:tr h="1391781">
                <a:tc>
                  <a:txBody>
                    <a:bodyPr/>
                    <a:lstStyle/>
                    <a:p>
                      <a:pPr algn="l" fontAlgn="t"/>
                      <a:r>
                        <a:rPr lang="en-US" sz="1100"/>
                        <a:t>Cell-free DNA</a:t>
                      </a:r>
                    </a:p>
                  </a:txBody>
                  <a:tcPr marL="55671" marR="55671" marT="27836" marB="27836">
                    <a:lnL>
                      <a:noFill/>
                    </a:lnL>
                    <a:lnR>
                      <a:noFill/>
                    </a:lnR>
                    <a:lnT>
                      <a:noFill/>
                    </a:lnT>
                    <a:lnB>
                      <a:noFill/>
                    </a:lnB>
                    <a:solidFill>
                      <a:srgbClr val="FFFCF0"/>
                    </a:solidFill>
                  </a:tcPr>
                </a:tc>
                <a:tc>
                  <a:txBody>
                    <a:bodyPr/>
                    <a:lstStyle/>
                    <a:p>
                      <a:pPr algn="l" fontAlgn="t"/>
                      <a:r>
                        <a:rPr lang="en-US" sz="1100"/>
                        <a:t>Any age after 9 10 wk</a:t>
                      </a:r>
                    </a:p>
                  </a:txBody>
                  <a:tcPr marL="55671" marR="55671" marT="27836" marB="27836">
                    <a:lnL>
                      <a:noFill/>
                    </a:lnL>
                    <a:lnR>
                      <a:noFill/>
                    </a:lnR>
                    <a:lnT>
                      <a:noFill/>
                    </a:lnT>
                    <a:lnB>
                      <a:noFill/>
                    </a:lnB>
                    <a:solidFill>
                      <a:srgbClr val="FFFCF0"/>
                    </a:solidFill>
                  </a:tcPr>
                </a:tc>
                <a:tc>
                  <a:txBody>
                    <a:bodyPr/>
                    <a:lstStyle/>
                    <a:p>
                      <a:pPr algn="l" fontAlgn="t"/>
                      <a:r>
                        <a:rPr lang="en-US" sz="1100"/>
                        <a:t>99</a:t>
                      </a:r>
                    </a:p>
                  </a:txBody>
                  <a:tcPr marL="55671" marR="55671" marT="27836" marB="27836">
                    <a:lnL>
                      <a:noFill/>
                    </a:lnL>
                    <a:lnR>
                      <a:noFill/>
                    </a:lnR>
                    <a:lnT>
                      <a:noFill/>
                    </a:lnT>
                    <a:lnB>
                      <a:noFill/>
                    </a:lnB>
                    <a:solidFill>
                      <a:srgbClr val="FFFCF0"/>
                    </a:solidFill>
                  </a:tcPr>
                </a:tc>
                <a:tc>
                  <a:txBody>
                    <a:bodyPr/>
                    <a:lstStyle/>
                    <a:p>
                      <a:pPr algn="l" fontAlgn="t"/>
                      <a:r>
                        <a:rPr lang="en-US" sz="1100"/>
                        <a:t>0.5</a:t>
                      </a:r>
                    </a:p>
                  </a:txBody>
                  <a:tcPr marL="55671" marR="55671" marT="27836" marB="27836">
                    <a:lnL>
                      <a:noFill/>
                    </a:lnL>
                    <a:lnR>
                      <a:noFill/>
                    </a:lnR>
                    <a:lnT>
                      <a:noFill/>
                    </a:lnT>
                    <a:lnB>
                      <a:noFill/>
                    </a:lnB>
                    <a:solidFill>
                      <a:srgbClr val="FFFCF0"/>
                    </a:solidFill>
                  </a:tcPr>
                </a:tc>
                <a:tc>
                  <a:txBody>
                    <a:bodyPr/>
                    <a:lstStyle/>
                    <a:p>
                      <a:pPr algn="l" fontAlgn="t"/>
                      <a:r>
                        <a:rPr lang="en-US" sz="1100" dirty="0"/>
                        <a:t>Molecular evaluation of cell-free fetal DNA within maternal serum</a:t>
                      </a:r>
                    </a:p>
                  </a:txBody>
                  <a:tcPr marL="55671" marR="55671" marT="27836" marB="27836">
                    <a:lnL>
                      <a:noFill/>
                    </a:lnL>
                    <a:lnR>
                      <a:noFill/>
                    </a:lnR>
                    <a:lnT>
                      <a:noFill/>
                    </a:lnT>
                    <a:lnB>
                      <a:noFill/>
                    </a:lnB>
                    <a:solidFill>
                      <a:srgbClr val="FFFCF0"/>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990600"/>
            <a:ext cx="3627651" cy="369332"/>
          </a:xfrm>
          <a:prstGeom prst="rect">
            <a:avLst/>
          </a:prstGeom>
        </p:spPr>
        <p:txBody>
          <a:bodyPr wrap="square">
            <a:spAutoFit/>
          </a:bodyPr>
          <a:lstStyle/>
          <a:p>
            <a:r>
              <a:rPr lang="en-US" b="1" dirty="0" smtClean="0"/>
              <a:t>"Triple" or "Quadruple" screen</a:t>
            </a:r>
            <a:endParaRPr lang="en-US" b="1" dirty="0"/>
          </a:p>
        </p:txBody>
      </p:sp>
      <p:graphicFrame>
        <p:nvGraphicFramePr>
          <p:cNvPr id="5" name="Table 4"/>
          <p:cNvGraphicFramePr>
            <a:graphicFrameLocks noGrp="1"/>
          </p:cNvGraphicFramePr>
          <p:nvPr/>
        </p:nvGraphicFramePr>
        <p:xfrm>
          <a:off x="1676400" y="1600201"/>
          <a:ext cx="5410200" cy="4572000"/>
        </p:xfrm>
        <a:graphic>
          <a:graphicData uri="http://schemas.openxmlformats.org/drawingml/2006/table">
            <a:tbl>
              <a:tblPr/>
              <a:tblGrid>
                <a:gridCol w="1352550"/>
                <a:gridCol w="1352550"/>
                <a:gridCol w="1352550"/>
                <a:gridCol w="1352550"/>
              </a:tblGrid>
              <a:tr h="500757">
                <a:tc>
                  <a:txBody>
                    <a:bodyPr/>
                    <a:lstStyle/>
                    <a:p>
                      <a:r>
                        <a:rPr lang="en-US" sz="1200"/>
                        <a:t>Condition</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MSAFP</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uE3</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HCG</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714097">
                <a:tc>
                  <a:txBody>
                    <a:bodyPr/>
                    <a:lstStyle/>
                    <a:p>
                      <a:r>
                        <a:rPr lang="en-US" sz="1200"/>
                        <a:t>Neural tube defect</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Increased</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Normal</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Normal</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500757">
                <a:tc>
                  <a:txBody>
                    <a:bodyPr/>
                    <a:lstStyle/>
                    <a:p>
                      <a:r>
                        <a:rPr lang="en-US" sz="1200"/>
                        <a:t>Trisomy 21</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Low</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Low</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Increased</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500757">
                <a:tc>
                  <a:txBody>
                    <a:bodyPr/>
                    <a:lstStyle/>
                    <a:p>
                      <a:r>
                        <a:rPr lang="en-US" sz="1200"/>
                        <a:t>Trisomy 18</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Low</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Low</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Low</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714097">
                <a:tc>
                  <a:txBody>
                    <a:bodyPr/>
                    <a:lstStyle/>
                    <a:p>
                      <a:r>
                        <a:rPr lang="en-US" sz="1200"/>
                        <a:t>Molar pregnancy</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Low</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Low</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Very High</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714097">
                <a:tc>
                  <a:txBody>
                    <a:bodyPr/>
                    <a:lstStyle/>
                    <a:p>
                      <a:r>
                        <a:rPr lang="en-US" sz="1200"/>
                        <a:t>Multiple gestation</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Increased</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Normal</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Increased</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927438">
                <a:tc>
                  <a:txBody>
                    <a:bodyPr/>
                    <a:lstStyle/>
                    <a:p>
                      <a:r>
                        <a:rPr lang="en-US" sz="1200"/>
                        <a:t>Fetal death (stillbirth)</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Increased</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a:t>Low</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sz="1200" dirty="0"/>
                        <a:t>Low</a:t>
                      </a:r>
                    </a:p>
                  </a:txBody>
                  <a:tcPr marL="32923" marR="32923" marT="32923" marB="32923"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990600"/>
            <a:ext cx="3505445" cy="369332"/>
          </a:xfrm>
          <a:prstGeom prst="rect">
            <a:avLst/>
          </a:prstGeom>
        </p:spPr>
        <p:txBody>
          <a:bodyPr wrap="square">
            <a:spAutoFit/>
          </a:bodyPr>
          <a:lstStyle/>
          <a:p>
            <a:r>
              <a:rPr lang="en-US" b="1" dirty="0" smtClean="0"/>
              <a:t>Chromosomal Abnormalities</a:t>
            </a:r>
            <a:endParaRPr lang="en-US" b="1" dirty="0"/>
          </a:p>
        </p:txBody>
      </p:sp>
      <p:graphicFrame>
        <p:nvGraphicFramePr>
          <p:cNvPr id="3" name="Table 2"/>
          <p:cNvGraphicFramePr>
            <a:graphicFrameLocks noGrp="1"/>
          </p:cNvGraphicFramePr>
          <p:nvPr/>
        </p:nvGraphicFramePr>
        <p:xfrm>
          <a:off x="1371600" y="1813560"/>
          <a:ext cx="6019800" cy="4282443"/>
        </p:xfrm>
        <a:graphic>
          <a:graphicData uri="http://schemas.openxmlformats.org/drawingml/2006/table">
            <a:tbl>
              <a:tblPr/>
              <a:tblGrid>
                <a:gridCol w="1504950"/>
                <a:gridCol w="1504950"/>
                <a:gridCol w="1504950"/>
                <a:gridCol w="1504950"/>
              </a:tblGrid>
              <a:tr h="853458">
                <a:tc>
                  <a:txBody>
                    <a:bodyPr/>
                    <a:lstStyle/>
                    <a:p>
                      <a:r>
                        <a:rPr lang="en-US"/>
                        <a:t>Maternal Age</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Trisomy 21</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Trisomy 18</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Trisomy 13</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489855">
                <a:tc>
                  <a:txBody>
                    <a:bodyPr/>
                    <a:lstStyle/>
                    <a:p>
                      <a:r>
                        <a:rPr lang="en-US"/>
                        <a:t>15 - 19</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1:1600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1:17000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1:33000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489855">
                <a:tc>
                  <a:txBody>
                    <a:bodyPr/>
                    <a:lstStyle/>
                    <a:p>
                      <a:r>
                        <a:rPr lang="en-US"/>
                        <a:t>20 - 24</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1:1400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1:14000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1:25000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489855">
                <a:tc>
                  <a:txBody>
                    <a:bodyPr/>
                    <a:lstStyle/>
                    <a:p>
                      <a:r>
                        <a:rPr lang="en-US"/>
                        <a:t>25 - 29</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1:1100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1:11000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1:20000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489855">
                <a:tc>
                  <a:txBody>
                    <a:bodyPr/>
                    <a:lstStyle/>
                    <a:p>
                      <a:r>
                        <a:rPr lang="en-US"/>
                        <a:t>30 - 34</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1:700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1:7100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1:14000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489855">
                <a:tc>
                  <a:txBody>
                    <a:bodyPr/>
                    <a:lstStyle/>
                    <a:p>
                      <a:r>
                        <a:rPr lang="en-US"/>
                        <a:t>35 - 39</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1:240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1:2400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1:4800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489855">
                <a:tc>
                  <a:txBody>
                    <a:bodyPr/>
                    <a:lstStyle/>
                    <a:p>
                      <a:r>
                        <a:rPr lang="en-US"/>
                        <a:t>40 - 44</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1:70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1:700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1:1600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r h="489855">
                <a:tc>
                  <a:txBody>
                    <a:bodyPr/>
                    <a:lstStyle/>
                    <a:p>
                      <a:r>
                        <a:rPr lang="en-US"/>
                        <a:t>45 - 49</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1:20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a:t>1:650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c>
                  <a:txBody>
                    <a:bodyPr/>
                    <a:lstStyle/>
                    <a:p>
                      <a:r>
                        <a:rPr lang="en-US" dirty="0"/>
                        <a:t>1:1500</a:t>
                      </a:r>
                    </a:p>
                  </a:txBody>
                  <a:tcPr marL="47625" marR="47625" marT="47625" marB="47625" anchor="ctr">
                    <a:lnL w="19050" cap="flat" cmpd="sng" algn="ctr">
                      <a:solidFill>
                        <a:srgbClr val="C2BCAA"/>
                      </a:solidFill>
                      <a:prstDash val="solid"/>
                      <a:round/>
                      <a:headEnd type="none" w="med" len="med"/>
                      <a:tailEnd type="none" w="med" len="med"/>
                    </a:lnL>
                    <a:lnR w="19050" cap="flat" cmpd="sng" algn="ctr">
                      <a:solidFill>
                        <a:srgbClr val="C2BCAA"/>
                      </a:solidFill>
                      <a:prstDash val="solid"/>
                      <a:round/>
                      <a:headEnd type="none" w="med" len="med"/>
                      <a:tailEnd type="none" w="med" len="med"/>
                    </a:lnR>
                    <a:lnT w="19050" cap="flat" cmpd="sng" algn="ctr">
                      <a:solidFill>
                        <a:srgbClr val="C2BCAA"/>
                      </a:solidFill>
                      <a:prstDash val="solid"/>
                      <a:round/>
                      <a:headEnd type="none" w="med" len="med"/>
                      <a:tailEnd type="none" w="med" len="med"/>
                    </a:lnT>
                    <a:lnB w="19050" cap="flat" cmpd="sng" algn="ctr">
                      <a:solidFill>
                        <a:srgbClr val="C2BCAA"/>
                      </a:solidFill>
                      <a:prstDash val="solid"/>
                      <a:round/>
                      <a:headEnd type="none" w="med" len="med"/>
                      <a:tailEnd type="none" w="med" len="med"/>
                    </a:lnB>
                    <a:solidFill>
                      <a:srgbClr val="FFFFF0"/>
                    </a:solidFill>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419</TotalTime>
  <Words>544</Words>
  <Application>Microsoft Office PowerPoint</Application>
  <PresentationFormat>On-screen Show (4:3)</PresentationFormat>
  <Paragraphs>211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OBG</cp:lastModifiedBy>
  <cp:revision>42</cp:revision>
  <dcterms:created xsi:type="dcterms:W3CDTF">2020-05-06T05:34:23Z</dcterms:created>
  <dcterms:modified xsi:type="dcterms:W3CDTF">2020-06-15T03:52:00Z</dcterms:modified>
</cp:coreProperties>
</file>